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82" r:id="rId2"/>
    <p:sldId id="259" r:id="rId3"/>
    <p:sldId id="309" r:id="rId4"/>
    <p:sldId id="304" r:id="rId5"/>
    <p:sldId id="256" r:id="rId6"/>
    <p:sldId id="1036" r:id="rId7"/>
    <p:sldId id="1038" r:id="rId8"/>
    <p:sldId id="1039" r:id="rId9"/>
    <p:sldId id="301" r:id="rId10"/>
    <p:sldId id="290" r:id="rId11"/>
    <p:sldId id="1037" r:id="rId12"/>
    <p:sldId id="299" r:id="rId13"/>
    <p:sldId id="285" r:id="rId14"/>
    <p:sldId id="29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DB"/>
    <a:srgbClr val="7FC8C8"/>
    <a:srgbClr val="E3BB72"/>
    <a:srgbClr val="D4E7D0"/>
    <a:srgbClr val="AAFFB0"/>
    <a:srgbClr val="188E81"/>
    <a:srgbClr val="3B6477"/>
    <a:srgbClr val="AFBFA6"/>
    <a:srgbClr val="472A38"/>
    <a:srgbClr val="5241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2BC9C2-0BAF-4AB1-AECB-DF64923C4660}" v="161" dt="2025-03-10T23:53:50.35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9" d="100"/>
          <a:sy n="59" d="100"/>
        </p:scale>
        <p:origin x="964" y="28"/>
      </p:cViewPr>
      <p:guideLst/>
    </p:cSldViewPr>
  </p:slideViewPr>
  <p:notesTextViewPr>
    <p:cViewPr>
      <p:scale>
        <a:sx n="1" d="1"/>
        <a:sy n="1" d="1"/>
      </p:scale>
      <p:origin x="0" y="0"/>
    </p:cViewPr>
  </p:notesTextViewPr>
  <p:sorterViewPr>
    <p:cViewPr>
      <p:scale>
        <a:sx n="70" d="100"/>
        <a:sy n="70" d="100"/>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28BBCC-B787-5916-8267-36270BDC196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FA03A2E-8ADD-869B-ED35-CD25A21502E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D2CAAE-D1EC-4305-9E26-4B82F4892B9F}" type="datetimeFigureOut">
              <a:rPr lang="en-US" smtClean="0"/>
              <a:t>3/19/2026</a:t>
            </a:fld>
            <a:endParaRPr lang="en-US"/>
          </a:p>
        </p:txBody>
      </p:sp>
      <p:sp>
        <p:nvSpPr>
          <p:cNvPr id="4" name="Footer Placeholder 3">
            <a:extLst>
              <a:ext uri="{FF2B5EF4-FFF2-40B4-BE49-F238E27FC236}">
                <a16:creationId xmlns:a16="http://schemas.microsoft.com/office/drawing/2014/main" id="{264B1111-131D-668C-64FD-3D06CFCCF89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B9434AD-649D-1B64-CEE4-D2B5675094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5BB44E-C143-4B7C-8EA9-E62F49A61F65}" type="slidenum">
              <a:rPr lang="en-US" smtClean="0"/>
              <a:t>‹Nº›</a:t>
            </a:fld>
            <a:endParaRPr lang="en-US"/>
          </a:p>
        </p:txBody>
      </p:sp>
    </p:spTree>
    <p:extLst>
      <p:ext uri="{BB962C8B-B14F-4D97-AF65-F5344CB8AC3E}">
        <p14:creationId xmlns:p14="http://schemas.microsoft.com/office/powerpoint/2010/main" val="1282760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8E6CEC-2CC2-457D-9B2D-7EC4D27D04EE}" type="datetimeFigureOut">
              <a:rPr lang="en-US" smtClean="0"/>
              <a:t>3/19/2026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2BF3E-8E6E-4E3F-8793-EE69C5DAC20A}" type="slidenum">
              <a:rPr lang="en-US" smtClean="0"/>
              <a:t>‹Nº›</a:t>
            </a:fld>
            <a:endParaRPr lang="en-US"/>
          </a:p>
        </p:txBody>
      </p:sp>
    </p:spTree>
    <p:extLst>
      <p:ext uri="{BB962C8B-B14F-4D97-AF65-F5344CB8AC3E}">
        <p14:creationId xmlns:p14="http://schemas.microsoft.com/office/powerpoint/2010/main" val="2031738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78D5E83-4262-367F-B9B4-5B4DD2D01B66}"/>
              </a:ext>
            </a:extLst>
          </p:cNvPr>
          <p:cNvSpPr>
            <a:spLocks noGrp="1"/>
          </p:cNvSpPr>
          <p:nvPr>
            <p:ph type="pic" sz="quarter" idx="10"/>
          </p:nvPr>
        </p:nvSpPr>
        <p:spPr>
          <a:xfrm>
            <a:off x="8406063" y="1"/>
            <a:ext cx="2975664" cy="6858000"/>
          </a:xfrm>
          <a:custGeom>
            <a:avLst/>
            <a:gdLst>
              <a:gd name="connsiteX0" fmla="*/ 0 w 2975664"/>
              <a:gd name="connsiteY0" fmla="*/ 0 h 6858000"/>
              <a:gd name="connsiteX1" fmla="*/ 2975664 w 2975664"/>
              <a:gd name="connsiteY1" fmla="*/ 0 h 6858000"/>
              <a:gd name="connsiteX2" fmla="*/ 2975664 w 2975664"/>
              <a:gd name="connsiteY2" fmla="*/ 6858000 h 6858000"/>
              <a:gd name="connsiteX3" fmla="*/ 0 w 29756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75664" h="6858000">
                <a:moveTo>
                  <a:pt x="0" y="0"/>
                </a:moveTo>
                <a:lnTo>
                  <a:pt x="2975664" y="0"/>
                </a:lnTo>
                <a:lnTo>
                  <a:pt x="2975664" y="6858000"/>
                </a:lnTo>
                <a:lnTo>
                  <a:pt x="0" y="6858000"/>
                </a:lnTo>
                <a:close/>
              </a:path>
            </a:pathLst>
          </a:custGeom>
          <a:solidFill>
            <a:schemeClr val="accent3">
              <a:alpha val="50000"/>
            </a:schemeClr>
          </a:solidFill>
        </p:spPr>
        <p:txBody>
          <a:bodyPr wrap="square">
            <a:noAutofit/>
          </a:bodyPr>
          <a:lstStyle>
            <a:lvl1pPr>
              <a:defRPr sz="1400"/>
            </a:lvl1pPr>
          </a:lstStyle>
          <a:p>
            <a:endParaRPr lang="en-US" dirty="0"/>
          </a:p>
        </p:txBody>
      </p:sp>
    </p:spTree>
    <p:extLst>
      <p:ext uri="{BB962C8B-B14F-4D97-AF65-F5344CB8AC3E}">
        <p14:creationId xmlns:p14="http://schemas.microsoft.com/office/powerpoint/2010/main" val="103755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6813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CC4B02F-6098-8969-D827-146ABEAF1A8D}"/>
              </a:ext>
            </a:extLst>
          </p:cNvPr>
          <p:cNvSpPr>
            <a:spLocks noGrp="1"/>
          </p:cNvSpPr>
          <p:nvPr>
            <p:ph type="pic" sz="quarter" idx="10"/>
          </p:nvPr>
        </p:nvSpPr>
        <p:spPr>
          <a:xfrm>
            <a:off x="0" y="4071938"/>
            <a:ext cx="12192000" cy="2786062"/>
          </a:xfrm>
          <a:custGeom>
            <a:avLst/>
            <a:gdLst>
              <a:gd name="connsiteX0" fmla="*/ 0 w 12192000"/>
              <a:gd name="connsiteY0" fmla="*/ 0 h 2786062"/>
              <a:gd name="connsiteX1" fmla="*/ 12192000 w 12192000"/>
              <a:gd name="connsiteY1" fmla="*/ 0 h 2786062"/>
              <a:gd name="connsiteX2" fmla="*/ 12192000 w 12192000"/>
              <a:gd name="connsiteY2" fmla="*/ 2786062 h 2786062"/>
              <a:gd name="connsiteX3" fmla="*/ 0 w 12192000"/>
              <a:gd name="connsiteY3" fmla="*/ 2786062 h 2786062"/>
            </a:gdLst>
            <a:ahLst/>
            <a:cxnLst>
              <a:cxn ang="0">
                <a:pos x="connsiteX0" y="connsiteY0"/>
              </a:cxn>
              <a:cxn ang="0">
                <a:pos x="connsiteX1" y="connsiteY1"/>
              </a:cxn>
              <a:cxn ang="0">
                <a:pos x="connsiteX2" y="connsiteY2"/>
              </a:cxn>
              <a:cxn ang="0">
                <a:pos x="connsiteX3" y="connsiteY3"/>
              </a:cxn>
            </a:cxnLst>
            <a:rect l="l" t="t" r="r" b="b"/>
            <a:pathLst>
              <a:path w="12192000" h="2786062">
                <a:moveTo>
                  <a:pt x="0" y="0"/>
                </a:moveTo>
                <a:lnTo>
                  <a:pt x="12192000" y="0"/>
                </a:lnTo>
                <a:lnTo>
                  <a:pt x="12192000" y="2786062"/>
                </a:lnTo>
                <a:lnTo>
                  <a:pt x="0" y="2786062"/>
                </a:lnTo>
                <a:close/>
              </a:path>
            </a:pathLst>
          </a:custGeom>
          <a:solidFill>
            <a:schemeClr val="accent3">
              <a:alpha val="52000"/>
            </a:schemeClr>
          </a:solidFill>
        </p:spPr>
        <p:txBody>
          <a:bodyPr wrap="square">
            <a:noAutofit/>
          </a:bodyPr>
          <a:lstStyle>
            <a:lvl1pPr>
              <a:defRPr sz="1400"/>
            </a:lvl1pPr>
          </a:lstStyle>
          <a:p>
            <a:endParaRPr lang="en-US" dirty="0"/>
          </a:p>
        </p:txBody>
      </p:sp>
    </p:spTree>
    <p:extLst>
      <p:ext uri="{BB962C8B-B14F-4D97-AF65-F5344CB8AC3E}">
        <p14:creationId xmlns:p14="http://schemas.microsoft.com/office/powerpoint/2010/main" val="3196290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B321D2A-2DBF-38FA-22F9-80EC9DBACA51}"/>
              </a:ext>
            </a:extLst>
          </p:cNvPr>
          <p:cNvSpPr>
            <a:spLocks noGrp="1"/>
          </p:cNvSpPr>
          <p:nvPr>
            <p:ph type="pic" sz="quarter" idx="10"/>
          </p:nvPr>
        </p:nvSpPr>
        <p:spPr>
          <a:xfrm>
            <a:off x="946484" y="1054768"/>
            <a:ext cx="4748464" cy="4748464"/>
          </a:xfrm>
          <a:custGeom>
            <a:avLst/>
            <a:gdLst>
              <a:gd name="connsiteX0" fmla="*/ 2374232 w 4748464"/>
              <a:gd name="connsiteY0" fmla="*/ 0 h 4748464"/>
              <a:gd name="connsiteX1" fmla="*/ 4748464 w 4748464"/>
              <a:gd name="connsiteY1" fmla="*/ 2374232 h 4748464"/>
              <a:gd name="connsiteX2" fmla="*/ 2374232 w 4748464"/>
              <a:gd name="connsiteY2" fmla="*/ 4748464 h 4748464"/>
              <a:gd name="connsiteX3" fmla="*/ 0 w 4748464"/>
              <a:gd name="connsiteY3" fmla="*/ 2374232 h 4748464"/>
              <a:gd name="connsiteX4" fmla="*/ 2374232 w 4748464"/>
              <a:gd name="connsiteY4" fmla="*/ 0 h 4748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8464" h="4748464">
                <a:moveTo>
                  <a:pt x="2374232" y="0"/>
                </a:moveTo>
                <a:cubicBezTo>
                  <a:pt x="3685484" y="0"/>
                  <a:pt x="4748464" y="1062980"/>
                  <a:pt x="4748464" y="2374232"/>
                </a:cubicBezTo>
                <a:cubicBezTo>
                  <a:pt x="4748464" y="3685484"/>
                  <a:pt x="3685484" y="4748464"/>
                  <a:pt x="2374232" y="4748464"/>
                </a:cubicBezTo>
                <a:cubicBezTo>
                  <a:pt x="1062980" y="4748464"/>
                  <a:pt x="0" y="3685484"/>
                  <a:pt x="0" y="2374232"/>
                </a:cubicBezTo>
                <a:cubicBezTo>
                  <a:pt x="0" y="1062980"/>
                  <a:pt x="1062980" y="0"/>
                  <a:pt x="2374232" y="0"/>
                </a:cubicBezTo>
                <a:close/>
              </a:path>
            </a:pathLst>
          </a:custGeom>
          <a:solidFill>
            <a:schemeClr val="accent3">
              <a:alpha val="23000"/>
            </a:schemeClr>
          </a:solidFill>
        </p:spPr>
        <p:txBody>
          <a:bodyPr wrap="square">
            <a:noAutofit/>
          </a:bodyPr>
          <a:lstStyle>
            <a:lvl1pPr>
              <a:defRPr sz="1400"/>
            </a:lvl1pPr>
          </a:lstStyle>
          <a:p>
            <a:endParaRPr lang="en-US" dirty="0"/>
          </a:p>
        </p:txBody>
      </p:sp>
    </p:spTree>
    <p:extLst>
      <p:ext uri="{BB962C8B-B14F-4D97-AF65-F5344CB8AC3E}">
        <p14:creationId xmlns:p14="http://schemas.microsoft.com/office/powerpoint/2010/main" val="1542405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21BA7E9-0B61-E791-7846-345A8E826C4A}"/>
              </a:ext>
            </a:extLst>
          </p:cNvPr>
          <p:cNvSpPr>
            <a:spLocks noGrp="1"/>
          </p:cNvSpPr>
          <p:nvPr>
            <p:ph type="pic" sz="quarter" idx="11"/>
          </p:nvPr>
        </p:nvSpPr>
        <p:spPr>
          <a:xfrm>
            <a:off x="962526" y="3684625"/>
            <a:ext cx="6464969" cy="2315122"/>
          </a:xfrm>
          <a:custGeom>
            <a:avLst/>
            <a:gdLst>
              <a:gd name="connsiteX0" fmla="*/ 200073 w 6464969"/>
              <a:gd name="connsiteY0" fmla="*/ 0 h 2315122"/>
              <a:gd name="connsiteX1" fmla="*/ 6264896 w 6464969"/>
              <a:gd name="connsiteY1" fmla="*/ 0 h 2315122"/>
              <a:gd name="connsiteX2" fmla="*/ 6464969 w 6464969"/>
              <a:gd name="connsiteY2" fmla="*/ 200073 h 2315122"/>
              <a:gd name="connsiteX3" fmla="*/ 6464969 w 6464969"/>
              <a:gd name="connsiteY3" fmla="*/ 2115049 h 2315122"/>
              <a:gd name="connsiteX4" fmla="*/ 6264896 w 6464969"/>
              <a:gd name="connsiteY4" fmla="*/ 2315122 h 2315122"/>
              <a:gd name="connsiteX5" fmla="*/ 200073 w 6464969"/>
              <a:gd name="connsiteY5" fmla="*/ 2315122 h 2315122"/>
              <a:gd name="connsiteX6" fmla="*/ 0 w 6464969"/>
              <a:gd name="connsiteY6" fmla="*/ 2115049 h 2315122"/>
              <a:gd name="connsiteX7" fmla="*/ 0 w 6464969"/>
              <a:gd name="connsiteY7" fmla="*/ 200073 h 2315122"/>
              <a:gd name="connsiteX8" fmla="*/ 200073 w 6464969"/>
              <a:gd name="connsiteY8" fmla="*/ 0 h 231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4969" h="2315122">
                <a:moveTo>
                  <a:pt x="200073" y="0"/>
                </a:moveTo>
                <a:lnTo>
                  <a:pt x="6264896" y="0"/>
                </a:lnTo>
                <a:cubicBezTo>
                  <a:pt x="6375393" y="0"/>
                  <a:pt x="6464969" y="89576"/>
                  <a:pt x="6464969" y="200073"/>
                </a:cubicBezTo>
                <a:lnTo>
                  <a:pt x="6464969" y="2115049"/>
                </a:lnTo>
                <a:cubicBezTo>
                  <a:pt x="6464969" y="2225546"/>
                  <a:pt x="6375393" y="2315122"/>
                  <a:pt x="6264896" y="2315122"/>
                </a:cubicBezTo>
                <a:lnTo>
                  <a:pt x="200073" y="2315122"/>
                </a:lnTo>
                <a:cubicBezTo>
                  <a:pt x="89576" y="2315122"/>
                  <a:pt x="0" y="2225546"/>
                  <a:pt x="0" y="2115049"/>
                </a:cubicBezTo>
                <a:lnTo>
                  <a:pt x="0" y="200073"/>
                </a:lnTo>
                <a:cubicBezTo>
                  <a:pt x="0" y="89576"/>
                  <a:pt x="89576" y="0"/>
                  <a:pt x="200073" y="0"/>
                </a:cubicBezTo>
                <a:close/>
              </a:path>
            </a:pathLst>
          </a:custGeom>
          <a:solidFill>
            <a:schemeClr val="accent3">
              <a:alpha val="45000"/>
            </a:schemeClr>
          </a:solidFill>
        </p:spPr>
        <p:txBody>
          <a:bodyPr wrap="square">
            <a:noAutofit/>
          </a:bodyPr>
          <a:lstStyle>
            <a:lvl1pPr>
              <a:defRPr sz="1800"/>
            </a:lvl1pPr>
          </a:lstStyle>
          <a:p>
            <a:endParaRPr lang="en-US" dirty="0"/>
          </a:p>
        </p:txBody>
      </p:sp>
      <p:sp>
        <p:nvSpPr>
          <p:cNvPr id="9" name="Picture Placeholder 8">
            <a:extLst>
              <a:ext uri="{FF2B5EF4-FFF2-40B4-BE49-F238E27FC236}">
                <a16:creationId xmlns:a16="http://schemas.microsoft.com/office/drawing/2014/main" id="{03ABA6F9-175E-9972-D5C3-9C9FEAD9BA16}"/>
              </a:ext>
            </a:extLst>
          </p:cNvPr>
          <p:cNvSpPr>
            <a:spLocks noGrp="1"/>
          </p:cNvSpPr>
          <p:nvPr>
            <p:ph type="pic" sz="quarter" idx="10"/>
          </p:nvPr>
        </p:nvSpPr>
        <p:spPr>
          <a:xfrm>
            <a:off x="962526" y="1106904"/>
            <a:ext cx="6464969" cy="2315122"/>
          </a:xfrm>
          <a:custGeom>
            <a:avLst/>
            <a:gdLst>
              <a:gd name="connsiteX0" fmla="*/ 200073 w 6464969"/>
              <a:gd name="connsiteY0" fmla="*/ 0 h 2315122"/>
              <a:gd name="connsiteX1" fmla="*/ 6264896 w 6464969"/>
              <a:gd name="connsiteY1" fmla="*/ 0 h 2315122"/>
              <a:gd name="connsiteX2" fmla="*/ 6464969 w 6464969"/>
              <a:gd name="connsiteY2" fmla="*/ 200073 h 2315122"/>
              <a:gd name="connsiteX3" fmla="*/ 6464969 w 6464969"/>
              <a:gd name="connsiteY3" fmla="*/ 2115049 h 2315122"/>
              <a:gd name="connsiteX4" fmla="*/ 6264896 w 6464969"/>
              <a:gd name="connsiteY4" fmla="*/ 2315122 h 2315122"/>
              <a:gd name="connsiteX5" fmla="*/ 200073 w 6464969"/>
              <a:gd name="connsiteY5" fmla="*/ 2315122 h 2315122"/>
              <a:gd name="connsiteX6" fmla="*/ 0 w 6464969"/>
              <a:gd name="connsiteY6" fmla="*/ 2115049 h 2315122"/>
              <a:gd name="connsiteX7" fmla="*/ 0 w 6464969"/>
              <a:gd name="connsiteY7" fmla="*/ 200073 h 2315122"/>
              <a:gd name="connsiteX8" fmla="*/ 200073 w 6464969"/>
              <a:gd name="connsiteY8" fmla="*/ 0 h 231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4969" h="2315122">
                <a:moveTo>
                  <a:pt x="200073" y="0"/>
                </a:moveTo>
                <a:lnTo>
                  <a:pt x="6264896" y="0"/>
                </a:lnTo>
                <a:cubicBezTo>
                  <a:pt x="6375393" y="0"/>
                  <a:pt x="6464969" y="89576"/>
                  <a:pt x="6464969" y="200073"/>
                </a:cubicBezTo>
                <a:lnTo>
                  <a:pt x="6464969" y="2115049"/>
                </a:lnTo>
                <a:cubicBezTo>
                  <a:pt x="6464969" y="2225546"/>
                  <a:pt x="6375393" y="2315122"/>
                  <a:pt x="6264896" y="2315122"/>
                </a:cubicBezTo>
                <a:lnTo>
                  <a:pt x="200073" y="2315122"/>
                </a:lnTo>
                <a:cubicBezTo>
                  <a:pt x="89576" y="2315122"/>
                  <a:pt x="0" y="2225546"/>
                  <a:pt x="0" y="2115049"/>
                </a:cubicBezTo>
                <a:lnTo>
                  <a:pt x="0" y="200073"/>
                </a:lnTo>
                <a:cubicBezTo>
                  <a:pt x="0" y="89576"/>
                  <a:pt x="89576" y="0"/>
                  <a:pt x="200073" y="0"/>
                </a:cubicBezTo>
                <a:close/>
              </a:path>
            </a:pathLst>
          </a:custGeom>
          <a:solidFill>
            <a:schemeClr val="accent3">
              <a:alpha val="45000"/>
            </a:schemeClr>
          </a:solidFill>
        </p:spPr>
        <p:txBody>
          <a:bodyPr wrap="square">
            <a:noAutofit/>
          </a:bodyPr>
          <a:lstStyle>
            <a:lvl1pPr>
              <a:defRPr sz="1800"/>
            </a:lvl1pPr>
          </a:lstStyle>
          <a:p>
            <a:endParaRPr lang="en-US" dirty="0"/>
          </a:p>
        </p:txBody>
      </p:sp>
    </p:spTree>
    <p:extLst>
      <p:ext uri="{BB962C8B-B14F-4D97-AF65-F5344CB8AC3E}">
        <p14:creationId xmlns:p14="http://schemas.microsoft.com/office/powerpoint/2010/main" val="588467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6319BD6-F744-89CC-D949-0ACF0019183B}"/>
              </a:ext>
            </a:extLst>
          </p:cNvPr>
          <p:cNvSpPr>
            <a:spLocks noGrp="1"/>
          </p:cNvSpPr>
          <p:nvPr>
            <p:ph type="pic" sz="quarter" idx="10"/>
          </p:nvPr>
        </p:nvSpPr>
        <p:spPr>
          <a:xfrm>
            <a:off x="6030925" y="403739"/>
            <a:ext cx="2456931" cy="2721595"/>
          </a:xfrm>
          <a:custGeom>
            <a:avLst/>
            <a:gdLst>
              <a:gd name="connsiteX0" fmla="*/ 275225 w 2456931"/>
              <a:gd name="connsiteY0" fmla="*/ 0 h 2721595"/>
              <a:gd name="connsiteX1" fmla="*/ 2181706 w 2456931"/>
              <a:gd name="connsiteY1" fmla="*/ 0 h 2721595"/>
              <a:gd name="connsiteX2" fmla="*/ 2456931 w 2456931"/>
              <a:gd name="connsiteY2" fmla="*/ 275225 h 2721595"/>
              <a:gd name="connsiteX3" fmla="*/ 2456931 w 2456931"/>
              <a:gd name="connsiteY3" fmla="*/ 2446370 h 2721595"/>
              <a:gd name="connsiteX4" fmla="*/ 2181706 w 2456931"/>
              <a:gd name="connsiteY4" fmla="*/ 2721595 h 2721595"/>
              <a:gd name="connsiteX5" fmla="*/ 275225 w 2456931"/>
              <a:gd name="connsiteY5" fmla="*/ 2721595 h 2721595"/>
              <a:gd name="connsiteX6" fmla="*/ 0 w 2456931"/>
              <a:gd name="connsiteY6" fmla="*/ 2446370 h 2721595"/>
              <a:gd name="connsiteX7" fmla="*/ 0 w 2456931"/>
              <a:gd name="connsiteY7" fmla="*/ 275225 h 2721595"/>
              <a:gd name="connsiteX8" fmla="*/ 275225 w 2456931"/>
              <a:gd name="connsiteY8" fmla="*/ 0 h 27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6931" h="2721595">
                <a:moveTo>
                  <a:pt x="275225" y="0"/>
                </a:moveTo>
                <a:lnTo>
                  <a:pt x="2181706" y="0"/>
                </a:lnTo>
                <a:cubicBezTo>
                  <a:pt x="2333709" y="0"/>
                  <a:pt x="2456931" y="123222"/>
                  <a:pt x="2456931" y="275225"/>
                </a:cubicBezTo>
                <a:lnTo>
                  <a:pt x="2456931" y="2446370"/>
                </a:lnTo>
                <a:cubicBezTo>
                  <a:pt x="2456931" y="2598373"/>
                  <a:pt x="2333709" y="2721595"/>
                  <a:pt x="2181706" y="2721595"/>
                </a:cubicBezTo>
                <a:lnTo>
                  <a:pt x="275225" y="2721595"/>
                </a:lnTo>
                <a:cubicBezTo>
                  <a:pt x="123222" y="2721595"/>
                  <a:pt x="0" y="2598373"/>
                  <a:pt x="0" y="2446370"/>
                </a:cubicBezTo>
                <a:lnTo>
                  <a:pt x="0" y="275225"/>
                </a:lnTo>
                <a:cubicBezTo>
                  <a:pt x="0" y="123222"/>
                  <a:pt x="123222" y="0"/>
                  <a:pt x="275225" y="0"/>
                </a:cubicBezTo>
                <a:close/>
              </a:path>
            </a:pathLst>
          </a:custGeom>
          <a:solidFill>
            <a:schemeClr val="accent3">
              <a:alpha val="29000"/>
            </a:schemeClr>
          </a:solidFill>
        </p:spPr>
        <p:txBody>
          <a:bodyPr wrap="square">
            <a:noAutofit/>
          </a:bodyPr>
          <a:lstStyle>
            <a:lvl1pPr>
              <a:defRPr sz="1200"/>
            </a:lvl1pPr>
          </a:lstStyle>
          <a:p>
            <a:endParaRPr lang="en-US" dirty="0"/>
          </a:p>
        </p:txBody>
      </p:sp>
      <p:sp>
        <p:nvSpPr>
          <p:cNvPr id="9" name="Picture Placeholder 8">
            <a:extLst>
              <a:ext uri="{FF2B5EF4-FFF2-40B4-BE49-F238E27FC236}">
                <a16:creationId xmlns:a16="http://schemas.microsoft.com/office/drawing/2014/main" id="{02EF0D24-997D-09AB-CC20-2E3BED8A9C6F}"/>
              </a:ext>
            </a:extLst>
          </p:cNvPr>
          <p:cNvSpPr>
            <a:spLocks noGrp="1"/>
          </p:cNvSpPr>
          <p:nvPr>
            <p:ph type="pic" sz="quarter" idx="11"/>
          </p:nvPr>
        </p:nvSpPr>
        <p:spPr>
          <a:xfrm>
            <a:off x="8691426" y="712039"/>
            <a:ext cx="2456931" cy="2721595"/>
          </a:xfrm>
          <a:custGeom>
            <a:avLst/>
            <a:gdLst>
              <a:gd name="connsiteX0" fmla="*/ 275225 w 2456931"/>
              <a:gd name="connsiteY0" fmla="*/ 0 h 2721595"/>
              <a:gd name="connsiteX1" fmla="*/ 2181706 w 2456931"/>
              <a:gd name="connsiteY1" fmla="*/ 0 h 2721595"/>
              <a:gd name="connsiteX2" fmla="*/ 2456931 w 2456931"/>
              <a:gd name="connsiteY2" fmla="*/ 275225 h 2721595"/>
              <a:gd name="connsiteX3" fmla="*/ 2456931 w 2456931"/>
              <a:gd name="connsiteY3" fmla="*/ 2446370 h 2721595"/>
              <a:gd name="connsiteX4" fmla="*/ 2181706 w 2456931"/>
              <a:gd name="connsiteY4" fmla="*/ 2721595 h 2721595"/>
              <a:gd name="connsiteX5" fmla="*/ 275225 w 2456931"/>
              <a:gd name="connsiteY5" fmla="*/ 2721595 h 2721595"/>
              <a:gd name="connsiteX6" fmla="*/ 0 w 2456931"/>
              <a:gd name="connsiteY6" fmla="*/ 2446370 h 2721595"/>
              <a:gd name="connsiteX7" fmla="*/ 0 w 2456931"/>
              <a:gd name="connsiteY7" fmla="*/ 275225 h 2721595"/>
              <a:gd name="connsiteX8" fmla="*/ 275225 w 2456931"/>
              <a:gd name="connsiteY8" fmla="*/ 0 h 27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6931" h="2721595">
                <a:moveTo>
                  <a:pt x="275225" y="0"/>
                </a:moveTo>
                <a:lnTo>
                  <a:pt x="2181706" y="0"/>
                </a:lnTo>
                <a:cubicBezTo>
                  <a:pt x="2333709" y="0"/>
                  <a:pt x="2456931" y="123222"/>
                  <a:pt x="2456931" y="275225"/>
                </a:cubicBezTo>
                <a:lnTo>
                  <a:pt x="2456931" y="2446370"/>
                </a:lnTo>
                <a:cubicBezTo>
                  <a:pt x="2456931" y="2598373"/>
                  <a:pt x="2333709" y="2721595"/>
                  <a:pt x="2181706" y="2721595"/>
                </a:cubicBezTo>
                <a:lnTo>
                  <a:pt x="275225" y="2721595"/>
                </a:lnTo>
                <a:cubicBezTo>
                  <a:pt x="123222" y="2721595"/>
                  <a:pt x="0" y="2598373"/>
                  <a:pt x="0" y="2446370"/>
                </a:cubicBezTo>
                <a:lnTo>
                  <a:pt x="0" y="275225"/>
                </a:lnTo>
                <a:cubicBezTo>
                  <a:pt x="0" y="123222"/>
                  <a:pt x="123222" y="0"/>
                  <a:pt x="275225" y="0"/>
                </a:cubicBezTo>
                <a:close/>
              </a:path>
            </a:pathLst>
          </a:custGeom>
          <a:solidFill>
            <a:schemeClr val="accent3">
              <a:alpha val="29000"/>
            </a:schemeClr>
          </a:solidFill>
        </p:spPr>
        <p:txBody>
          <a:bodyPr wrap="square">
            <a:noAutofit/>
          </a:bodyPr>
          <a:lstStyle>
            <a:lvl1pPr>
              <a:defRPr sz="1200"/>
            </a:lvl1pPr>
          </a:lstStyle>
          <a:p>
            <a:endParaRPr lang="en-US"/>
          </a:p>
        </p:txBody>
      </p:sp>
      <p:sp>
        <p:nvSpPr>
          <p:cNvPr id="10" name="Picture Placeholder 9">
            <a:extLst>
              <a:ext uri="{FF2B5EF4-FFF2-40B4-BE49-F238E27FC236}">
                <a16:creationId xmlns:a16="http://schemas.microsoft.com/office/drawing/2014/main" id="{5115FFF1-BDC5-F1CD-CF7F-EF7A698466BC}"/>
              </a:ext>
            </a:extLst>
          </p:cNvPr>
          <p:cNvSpPr>
            <a:spLocks noGrp="1"/>
          </p:cNvSpPr>
          <p:nvPr>
            <p:ph type="pic" sz="quarter" idx="12"/>
          </p:nvPr>
        </p:nvSpPr>
        <p:spPr>
          <a:xfrm>
            <a:off x="6030925" y="3319026"/>
            <a:ext cx="2456931" cy="2721595"/>
          </a:xfrm>
          <a:custGeom>
            <a:avLst/>
            <a:gdLst>
              <a:gd name="connsiteX0" fmla="*/ 275225 w 2456931"/>
              <a:gd name="connsiteY0" fmla="*/ 0 h 2721595"/>
              <a:gd name="connsiteX1" fmla="*/ 2181706 w 2456931"/>
              <a:gd name="connsiteY1" fmla="*/ 0 h 2721595"/>
              <a:gd name="connsiteX2" fmla="*/ 2456931 w 2456931"/>
              <a:gd name="connsiteY2" fmla="*/ 275225 h 2721595"/>
              <a:gd name="connsiteX3" fmla="*/ 2456931 w 2456931"/>
              <a:gd name="connsiteY3" fmla="*/ 2446370 h 2721595"/>
              <a:gd name="connsiteX4" fmla="*/ 2181706 w 2456931"/>
              <a:gd name="connsiteY4" fmla="*/ 2721595 h 2721595"/>
              <a:gd name="connsiteX5" fmla="*/ 275225 w 2456931"/>
              <a:gd name="connsiteY5" fmla="*/ 2721595 h 2721595"/>
              <a:gd name="connsiteX6" fmla="*/ 0 w 2456931"/>
              <a:gd name="connsiteY6" fmla="*/ 2446370 h 2721595"/>
              <a:gd name="connsiteX7" fmla="*/ 0 w 2456931"/>
              <a:gd name="connsiteY7" fmla="*/ 275225 h 2721595"/>
              <a:gd name="connsiteX8" fmla="*/ 275225 w 2456931"/>
              <a:gd name="connsiteY8" fmla="*/ 0 h 27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6931" h="2721595">
                <a:moveTo>
                  <a:pt x="275225" y="0"/>
                </a:moveTo>
                <a:lnTo>
                  <a:pt x="2181706" y="0"/>
                </a:lnTo>
                <a:cubicBezTo>
                  <a:pt x="2333709" y="0"/>
                  <a:pt x="2456931" y="123222"/>
                  <a:pt x="2456931" y="275225"/>
                </a:cubicBezTo>
                <a:lnTo>
                  <a:pt x="2456931" y="2446370"/>
                </a:lnTo>
                <a:cubicBezTo>
                  <a:pt x="2456931" y="2598373"/>
                  <a:pt x="2333709" y="2721595"/>
                  <a:pt x="2181706" y="2721595"/>
                </a:cubicBezTo>
                <a:lnTo>
                  <a:pt x="275225" y="2721595"/>
                </a:lnTo>
                <a:cubicBezTo>
                  <a:pt x="123222" y="2721595"/>
                  <a:pt x="0" y="2598373"/>
                  <a:pt x="0" y="2446370"/>
                </a:cubicBezTo>
                <a:lnTo>
                  <a:pt x="0" y="275225"/>
                </a:lnTo>
                <a:cubicBezTo>
                  <a:pt x="0" y="123222"/>
                  <a:pt x="123222" y="0"/>
                  <a:pt x="275225" y="0"/>
                </a:cubicBezTo>
                <a:close/>
              </a:path>
            </a:pathLst>
          </a:custGeom>
          <a:solidFill>
            <a:schemeClr val="accent3">
              <a:alpha val="29000"/>
            </a:schemeClr>
          </a:solidFill>
        </p:spPr>
        <p:txBody>
          <a:bodyPr wrap="square">
            <a:noAutofit/>
          </a:bodyPr>
          <a:lstStyle>
            <a:lvl1pPr>
              <a:defRPr sz="1200"/>
            </a:lvl1pPr>
          </a:lstStyle>
          <a:p>
            <a:endParaRPr lang="en-US"/>
          </a:p>
        </p:txBody>
      </p:sp>
      <p:sp>
        <p:nvSpPr>
          <p:cNvPr id="11" name="Picture Placeholder 10">
            <a:extLst>
              <a:ext uri="{FF2B5EF4-FFF2-40B4-BE49-F238E27FC236}">
                <a16:creationId xmlns:a16="http://schemas.microsoft.com/office/drawing/2014/main" id="{E8C24E1D-6A06-FACB-1A13-60ED62F313A9}"/>
              </a:ext>
            </a:extLst>
          </p:cNvPr>
          <p:cNvSpPr>
            <a:spLocks noGrp="1"/>
          </p:cNvSpPr>
          <p:nvPr>
            <p:ph type="pic" sz="quarter" idx="13"/>
          </p:nvPr>
        </p:nvSpPr>
        <p:spPr>
          <a:xfrm>
            <a:off x="8691426" y="3627326"/>
            <a:ext cx="2456931" cy="2721595"/>
          </a:xfrm>
          <a:custGeom>
            <a:avLst/>
            <a:gdLst>
              <a:gd name="connsiteX0" fmla="*/ 275225 w 2456931"/>
              <a:gd name="connsiteY0" fmla="*/ 0 h 2721595"/>
              <a:gd name="connsiteX1" fmla="*/ 2181706 w 2456931"/>
              <a:gd name="connsiteY1" fmla="*/ 0 h 2721595"/>
              <a:gd name="connsiteX2" fmla="*/ 2456931 w 2456931"/>
              <a:gd name="connsiteY2" fmla="*/ 275225 h 2721595"/>
              <a:gd name="connsiteX3" fmla="*/ 2456931 w 2456931"/>
              <a:gd name="connsiteY3" fmla="*/ 2446370 h 2721595"/>
              <a:gd name="connsiteX4" fmla="*/ 2181706 w 2456931"/>
              <a:gd name="connsiteY4" fmla="*/ 2721595 h 2721595"/>
              <a:gd name="connsiteX5" fmla="*/ 275225 w 2456931"/>
              <a:gd name="connsiteY5" fmla="*/ 2721595 h 2721595"/>
              <a:gd name="connsiteX6" fmla="*/ 0 w 2456931"/>
              <a:gd name="connsiteY6" fmla="*/ 2446370 h 2721595"/>
              <a:gd name="connsiteX7" fmla="*/ 0 w 2456931"/>
              <a:gd name="connsiteY7" fmla="*/ 275225 h 2721595"/>
              <a:gd name="connsiteX8" fmla="*/ 275225 w 2456931"/>
              <a:gd name="connsiteY8" fmla="*/ 0 h 27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6931" h="2721595">
                <a:moveTo>
                  <a:pt x="275225" y="0"/>
                </a:moveTo>
                <a:lnTo>
                  <a:pt x="2181706" y="0"/>
                </a:lnTo>
                <a:cubicBezTo>
                  <a:pt x="2333709" y="0"/>
                  <a:pt x="2456931" y="123222"/>
                  <a:pt x="2456931" y="275225"/>
                </a:cubicBezTo>
                <a:lnTo>
                  <a:pt x="2456931" y="2446370"/>
                </a:lnTo>
                <a:cubicBezTo>
                  <a:pt x="2456931" y="2598373"/>
                  <a:pt x="2333709" y="2721595"/>
                  <a:pt x="2181706" y="2721595"/>
                </a:cubicBezTo>
                <a:lnTo>
                  <a:pt x="275225" y="2721595"/>
                </a:lnTo>
                <a:cubicBezTo>
                  <a:pt x="123222" y="2721595"/>
                  <a:pt x="0" y="2598373"/>
                  <a:pt x="0" y="2446370"/>
                </a:cubicBezTo>
                <a:lnTo>
                  <a:pt x="0" y="275225"/>
                </a:lnTo>
                <a:cubicBezTo>
                  <a:pt x="0" y="123222"/>
                  <a:pt x="123222" y="0"/>
                  <a:pt x="275225" y="0"/>
                </a:cubicBezTo>
                <a:close/>
              </a:path>
            </a:pathLst>
          </a:custGeom>
          <a:solidFill>
            <a:schemeClr val="accent3">
              <a:alpha val="29000"/>
            </a:schemeClr>
          </a:solidFill>
        </p:spPr>
        <p:txBody>
          <a:bodyPr wrap="square">
            <a:noAutofit/>
          </a:bodyPr>
          <a:lstStyle>
            <a:lvl1pPr>
              <a:defRPr sz="1200"/>
            </a:lvl1pPr>
          </a:lstStyle>
          <a:p>
            <a:endParaRPr lang="en-US"/>
          </a:p>
        </p:txBody>
      </p:sp>
    </p:spTree>
    <p:extLst>
      <p:ext uri="{BB962C8B-B14F-4D97-AF65-F5344CB8AC3E}">
        <p14:creationId xmlns:p14="http://schemas.microsoft.com/office/powerpoint/2010/main" val="1810055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AFCB8130-8B97-DF31-4D37-06B569A3562F}"/>
              </a:ext>
            </a:extLst>
          </p:cNvPr>
          <p:cNvSpPr>
            <a:spLocks noGrp="1"/>
          </p:cNvSpPr>
          <p:nvPr>
            <p:ph type="pic" sz="quarter" idx="10"/>
          </p:nvPr>
        </p:nvSpPr>
        <p:spPr>
          <a:xfrm>
            <a:off x="5589322" y="717310"/>
            <a:ext cx="3469826" cy="5069307"/>
          </a:xfrm>
          <a:custGeom>
            <a:avLst/>
            <a:gdLst>
              <a:gd name="connsiteX0" fmla="*/ 0 w 3469826"/>
              <a:gd name="connsiteY0" fmla="*/ 0 h 5069307"/>
              <a:gd name="connsiteX1" fmla="*/ 3469826 w 3469826"/>
              <a:gd name="connsiteY1" fmla="*/ 0 h 5069307"/>
              <a:gd name="connsiteX2" fmla="*/ 1930913 w 3469826"/>
              <a:gd name="connsiteY2" fmla="*/ 5069307 h 5069307"/>
              <a:gd name="connsiteX3" fmla="*/ 14428 w 3469826"/>
              <a:gd name="connsiteY3" fmla="*/ 5069307 h 5069307"/>
              <a:gd name="connsiteX4" fmla="*/ 0 w 3469826"/>
              <a:gd name="connsiteY4" fmla="*/ 5021781 h 5069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826" h="5069307">
                <a:moveTo>
                  <a:pt x="0" y="0"/>
                </a:moveTo>
                <a:lnTo>
                  <a:pt x="3469826" y="0"/>
                </a:lnTo>
                <a:lnTo>
                  <a:pt x="1930913" y="5069307"/>
                </a:lnTo>
                <a:lnTo>
                  <a:pt x="14428" y="5069307"/>
                </a:lnTo>
                <a:lnTo>
                  <a:pt x="0" y="5021781"/>
                </a:lnTo>
                <a:close/>
              </a:path>
            </a:pathLst>
          </a:custGeom>
          <a:solidFill>
            <a:schemeClr val="accent3">
              <a:alpha val="24000"/>
            </a:schemeClr>
          </a:solidFill>
        </p:spPr>
        <p:txBody>
          <a:bodyPr wrap="square">
            <a:noAutofit/>
          </a:bodyPr>
          <a:lstStyle>
            <a:lvl1pPr>
              <a:defRPr sz="1600"/>
            </a:lvl1pPr>
          </a:lstStyle>
          <a:p>
            <a:endParaRPr lang="en-US"/>
          </a:p>
        </p:txBody>
      </p:sp>
      <p:sp>
        <p:nvSpPr>
          <p:cNvPr id="11" name="Picture Placeholder 10">
            <a:extLst>
              <a:ext uri="{FF2B5EF4-FFF2-40B4-BE49-F238E27FC236}">
                <a16:creationId xmlns:a16="http://schemas.microsoft.com/office/drawing/2014/main" id="{E48A384C-489F-6027-1869-B8A7411E79BE}"/>
              </a:ext>
            </a:extLst>
          </p:cNvPr>
          <p:cNvSpPr>
            <a:spLocks noGrp="1"/>
          </p:cNvSpPr>
          <p:nvPr>
            <p:ph type="pic" sz="quarter" idx="11"/>
          </p:nvPr>
        </p:nvSpPr>
        <p:spPr>
          <a:xfrm>
            <a:off x="7794476" y="717310"/>
            <a:ext cx="3467847" cy="5069307"/>
          </a:xfrm>
          <a:custGeom>
            <a:avLst/>
            <a:gdLst>
              <a:gd name="connsiteX0" fmla="*/ 1550840 w 3467847"/>
              <a:gd name="connsiteY0" fmla="*/ 0 h 5069307"/>
              <a:gd name="connsiteX1" fmla="*/ 3467847 w 3467847"/>
              <a:gd name="connsiteY1" fmla="*/ 0 h 5069307"/>
              <a:gd name="connsiteX2" fmla="*/ 3467847 w 3467847"/>
              <a:gd name="connsiteY2" fmla="*/ 5069307 h 5069307"/>
              <a:gd name="connsiteX3" fmla="*/ 0 w 3467847"/>
              <a:gd name="connsiteY3" fmla="*/ 5069307 h 5069307"/>
            </a:gdLst>
            <a:ahLst/>
            <a:cxnLst>
              <a:cxn ang="0">
                <a:pos x="connsiteX0" y="connsiteY0"/>
              </a:cxn>
              <a:cxn ang="0">
                <a:pos x="connsiteX1" y="connsiteY1"/>
              </a:cxn>
              <a:cxn ang="0">
                <a:pos x="connsiteX2" y="connsiteY2"/>
              </a:cxn>
              <a:cxn ang="0">
                <a:pos x="connsiteX3" y="connsiteY3"/>
              </a:cxn>
            </a:cxnLst>
            <a:rect l="l" t="t" r="r" b="b"/>
            <a:pathLst>
              <a:path w="3467847" h="5069307">
                <a:moveTo>
                  <a:pt x="1550840" y="0"/>
                </a:moveTo>
                <a:lnTo>
                  <a:pt x="3467847" y="0"/>
                </a:lnTo>
                <a:lnTo>
                  <a:pt x="3467847" y="5069307"/>
                </a:lnTo>
                <a:lnTo>
                  <a:pt x="0" y="5069307"/>
                </a:lnTo>
                <a:close/>
              </a:path>
            </a:pathLst>
          </a:custGeom>
          <a:solidFill>
            <a:schemeClr val="accent3">
              <a:alpha val="24000"/>
            </a:schemeClr>
          </a:solidFill>
        </p:spPr>
        <p:txBody>
          <a:bodyPr wrap="square">
            <a:noAutofit/>
          </a:bodyPr>
          <a:lstStyle>
            <a:lvl1pPr>
              <a:defRPr sz="1600"/>
            </a:lvl1pPr>
          </a:lstStyle>
          <a:p>
            <a:endParaRPr lang="en-US"/>
          </a:p>
        </p:txBody>
      </p:sp>
    </p:spTree>
    <p:extLst>
      <p:ext uri="{BB962C8B-B14F-4D97-AF65-F5344CB8AC3E}">
        <p14:creationId xmlns:p14="http://schemas.microsoft.com/office/powerpoint/2010/main" val="4145983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8ED6C0D-0052-5F47-FA1E-146C0D446AB4}"/>
              </a:ext>
            </a:extLst>
          </p:cNvPr>
          <p:cNvSpPr>
            <a:spLocks noGrp="1"/>
          </p:cNvSpPr>
          <p:nvPr>
            <p:ph type="pic" sz="quarter" idx="10"/>
          </p:nvPr>
        </p:nvSpPr>
        <p:spPr>
          <a:xfrm>
            <a:off x="883229" y="0"/>
            <a:ext cx="5073156" cy="3643086"/>
          </a:xfrm>
          <a:custGeom>
            <a:avLst/>
            <a:gdLst>
              <a:gd name="connsiteX0" fmla="*/ 0 w 5073156"/>
              <a:gd name="connsiteY0" fmla="*/ 0 h 3643086"/>
              <a:gd name="connsiteX1" fmla="*/ 5073156 w 5073156"/>
              <a:gd name="connsiteY1" fmla="*/ 0 h 3643086"/>
              <a:gd name="connsiteX2" fmla="*/ 5073156 w 5073156"/>
              <a:gd name="connsiteY2" fmla="*/ 3342677 h 3643086"/>
              <a:gd name="connsiteX3" fmla="*/ 4772747 w 5073156"/>
              <a:gd name="connsiteY3" fmla="*/ 3643086 h 3643086"/>
              <a:gd name="connsiteX4" fmla="*/ 300409 w 5073156"/>
              <a:gd name="connsiteY4" fmla="*/ 3643086 h 3643086"/>
              <a:gd name="connsiteX5" fmla="*/ 0 w 5073156"/>
              <a:gd name="connsiteY5" fmla="*/ 3342677 h 364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73156" h="3643086">
                <a:moveTo>
                  <a:pt x="0" y="0"/>
                </a:moveTo>
                <a:lnTo>
                  <a:pt x="5073156" y="0"/>
                </a:lnTo>
                <a:lnTo>
                  <a:pt x="5073156" y="3342677"/>
                </a:lnTo>
                <a:cubicBezTo>
                  <a:pt x="5073156" y="3508588"/>
                  <a:pt x="4938659" y="3643086"/>
                  <a:pt x="4772747" y="3643086"/>
                </a:cubicBezTo>
                <a:lnTo>
                  <a:pt x="300409" y="3643086"/>
                </a:lnTo>
                <a:cubicBezTo>
                  <a:pt x="134498" y="3643086"/>
                  <a:pt x="0" y="3508588"/>
                  <a:pt x="0" y="3342677"/>
                </a:cubicBezTo>
                <a:close/>
              </a:path>
            </a:pathLst>
          </a:custGeom>
          <a:solidFill>
            <a:srgbClr val="C8F55A">
              <a:alpha val="49000"/>
            </a:srgbClr>
          </a:solidFill>
        </p:spPr>
        <p:txBody>
          <a:bodyPr wrap="square">
            <a:noAutofit/>
          </a:bodyPr>
          <a:lstStyle>
            <a:lvl1pPr>
              <a:defRPr sz="2000"/>
            </a:lvl1pPr>
          </a:lstStyle>
          <a:p>
            <a:endParaRPr lang="en-US"/>
          </a:p>
        </p:txBody>
      </p:sp>
      <p:sp>
        <p:nvSpPr>
          <p:cNvPr id="10" name="Picture Placeholder 9">
            <a:extLst>
              <a:ext uri="{FF2B5EF4-FFF2-40B4-BE49-F238E27FC236}">
                <a16:creationId xmlns:a16="http://schemas.microsoft.com/office/drawing/2014/main" id="{77DDD3A6-D8DD-F004-0E76-2413BD1E8400}"/>
              </a:ext>
            </a:extLst>
          </p:cNvPr>
          <p:cNvSpPr>
            <a:spLocks noGrp="1"/>
          </p:cNvSpPr>
          <p:nvPr>
            <p:ph type="pic" sz="quarter" idx="11"/>
          </p:nvPr>
        </p:nvSpPr>
        <p:spPr>
          <a:xfrm>
            <a:off x="6235615" y="0"/>
            <a:ext cx="5073156" cy="3643086"/>
          </a:xfrm>
          <a:custGeom>
            <a:avLst/>
            <a:gdLst>
              <a:gd name="connsiteX0" fmla="*/ 0 w 5073156"/>
              <a:gd name="connsiteY0" fmla="*/ 0 h 3643086"/>
              <a:gd name="connsiteX1" fmla="*/ 5073156 w 5073156"/>
              <a:gd name="connsiteY1" fmla="*/ 0 h 3643086"/>
              <a:gd name="connsiteX2" fmla="*/ 5073156 w 5073156"/>
              <a:gd name="connsiteY2" fmla="*/ 3342677 h 3643086"/>
              <a:gd name="connsiteX3" fmla="*/ 4772747 w 5073156"/>
              <a:gd name="connsiteY3" fmla="*/ 3643086 h 3643086"/>
              <a:gd name="connsiteX4" fmla="*/ 300409 w 5073156"/>
              <a:gd name="connsiteY4" fmla="*/ 3643086 h 3643086"/>
              <a:gd name="connsiteX5" fmla="*/ 0 w 5073156"/>
              <a:gd name="connsiteY5" fmla="*/ 3342677 h 364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73156" h="3643086">
                <a:moveTo>
                  <a:pt x="0" y="0"/>
                </a:moveTo>
                <a:lnTo>
                  <a:pt x="5073156" y="0"/>
                </a:lnTo>
                <a:lnTo>
                  <a:pt x="5073156" y="3342677"/>
                </a:lnTo>
                <a:cubicBezTo>
                  <a:pt x="5073156" y="3508588"/>
                  <a:pt x="4938659" y="3643086"/>
                  <a:pt x="4772747" y="3643086"/>
                </a:cubicBezTo>
                <a:lnTo>
                  <a:pt x="300409" y="3643086"/>
                </a:lnTo>
                <a:cubicBezTo>
                  <a:pt x="134498" y="3643086"/>
                  <a:pt x="0" y="3508588"/>
                  <a:pt x="0" y="3342677"/>
                </a:cubicBezTo>
                <a:close/>
              </a:path>
            </a:pathLst>
          </a:custGeom>
          <a:solidFill>
            <a:srgbClr val="C8F55A">
              <a:alpha val="49000"/>
            </a:srgbClr>
          </a:solidFill>
        </p:spPr>
        <p:txBody>
          <a:bodyPr wrap="square">
            <a:noAutofit/>
          </a:bodyPr>
          <a:lstStyle>
            <a:lvl1pPr>
              <a:defRPr sz="2000"/>
            </a:lvl1pPr>
          </a:lstStyle>
          <a:p>
            <a:endParaRPr lang="en-US"/>
          </a:p>
        </p:txBody>
      </p:sp>
    </p:spTree>
    <p:extLst>
      <p:ext uri="{BB962C8B-B14F-4D97-AF65-F5344CB8AC3E}">
        <p14:creationId xmlns:p14="http://schemas.microsoft.com/office/powerpoint/2010/main" val="3588963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8ADC66D-9CD5-31DD-3C34-C36A02083D25}"/>
              </a:ext>
            </a:extLst>
          </p:cNvPr>
          <p:cNvSpPr>
            <a:spLocks noGrp="1"/>
          </p:cNvSpPr>
          <p:nvPr>
            <p:ph type="pic" sz="quarter" idx="10"/>
          </p:nvPr>
        </p:nvSpPr>
        <p:spPr>
          <a:xfrm>
            <a:off x="823415" y="3587917"/>
            <a:ext cx="1619250" cy="1619250"/>
          </a:xfrm>
          <a:custGeom>
            <a:avLst/>
            <a:gdLst>
              <a:gd name="connsiteX0" fmla="*/ 177017 w 1619250"/>
              <a:gd name="connsiteY0" fmla="*/ 0 h 1619250"/>
              <a:gd name="connsiteX1" fmla="*/ 1442234 w 1619250"/>
              <a:gd name="connsiteY1" fmla="*/ 0 h 1619250"/>
              <a:gd name="connsiteX2" fmla="*/ 1619250 w 1619250"/>
              <a:gd name="connsiteY2" fmla="*/ 177017 h 1619250"/>
              <a:gd name="connsiteX3" fmla="*/ 1619250 w 1619250"/>
              <a:gd name="connsiteY3" fmla="*/ 1442234 h 1619250"/>
              <a:gd name="connsiteX4" fmla="*/ 1442234 w 1619250"/>
              <a:gd name="connsiteY4" fmla="*/ 1619250 h 1619250"/>
              <a:gd name="connsiteX5" fmla="*/ 177017 w 1619250"/>
              <a:gd name="connsiteY5" fmla="*/ 1619250 h 1619250"/>
              <a:gd name="connsiteX6" fmla="*/ 0 w 1619250"/>
              <a:gd name="connsiteY6" fmla="*/ 1442234 h 1619250"/>
              <a:gd name="connsiteX7" fmla="*/ 0 w 1619250"/>
              <a:gd name="connsiteY7" fmla="*/ 177017 h 1619250"/>
              <a:gd name="connsiteX8" fmla="*/ 177017 w 1619250"/>
              <a:gd name="connsiteY8" fmla="*/ 0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9250" h="1619250">
                <a:moveTo>
                  <a:pt x="177017" y="0"/>
                </a:moveTo>
                <a:lnTo>
                  <a:pt x="1442234" y="0"/>
                </a:lnTo>
                <a:cubicBezTo>
                  <a:pt x="1539997" y="0"/>
                  <a:pt x="1619250" y="79253"/>
                  <a:pt x="1619250" y="177017"/>
                </a:cubicBezTo>
                <a:lnTo>
                  <a:pt x="1619250" y="1442234"/>
                </a:lnTo>
                <a:cubicBezTo>
                  <a:pt x="1619250" y="1539997"/>
                  <a:pt x="1539997" y="1619250"/>
                  <a:pt x="1442234" y="1619250"/>
                </a:cubicBezTo>
                <a:lnTo>
                  <a:pt x="177017" y="1619250"/>
                </a:lnTo>
                <a:cubicBezTo>
                  <a:pt x="79253" y="1619250"/>
                  <a:pt x="0" y="1539997"/>
                  <a:pt x="0" y="1442234"/>
                </a:cubicBezTo>
                <a:lnTo>
                  <a:pt x="0" y="177017"/>
                </a:lnTo>
                <a:cubicBezTo>
                  <a:pt x="0" y="79253"/>
                  <a:pt x="79253" y="0"/>
                  <a:pt x="177017" y="0"/>
                </a:cubicBezTo>
                <a:close/>
              </a:path>
            </a:pathLst>
          </a:custGeom>
          <a:solidFill>
            <a:schemeClr val="accent3">
              <a:alpha val="58000"/>
            </a:schemeClr>
          </a:solidFill>
        </p:spPr>
        <p:txBody>
          <a:bodyPr wrap="square">
            <a:noAutofit/>
          </a:bodyPr>
          <a:lstStyle>
            <a:lvl1pPr>
              <a:defRPr sz="2400"/>
            </a:lvl1pPr>
          </a:lstStyle>
          <a:p>
            <a:endParaRPr lang="en-US"/>
          </a:p>
        </p:txBody>
      </p:sp>
      <p:sp>
        <p:nvSpPr>
          <p:cNvPr id="10" name="Picture Placeholder 9">
            <a:extLst>
              <a:ext uri="{FF2B5EF4-FFF2-40B4-BE49-F238E27FC236}">
                <a16:creationId xmlns:a16="http://schemas.microsoft.com/office/drawing/2014/main" id="{3744D4B3-9ECA-EF65-D2C0-2B24DE1CF183}"/>
              </a:ext>
            </a:extLst>
          </p:cNvPr>
          <p:cNvSpPr>
            <a:spLocks noGrp="1"/>
          </p:cNvSpPr>
          <p:nvPr>
            <p:ph type="pic" sz="quarter" idx="11"/>
          </p:nvPr>
        </p:nvSpPr>
        <p:spPr>
          <a:xfrm>
            <a:off x="6330580" y="3590814"/>
            <a:ext cx="1619250" cy="1619250"/>
          </a:xfrm>
          <a:custGeom>
            <a:avLst/>
            <a:gdLst>
              <a:gd name="connsiteX0" fmla="*/ 177017 w 1619250"/>
              <a:gd name="connsiteY0" fmla="*/ 0 h 1619250"/>
              <a:gd name="connsiteX1" fmla="*/ 1442234 w 1619250"/>
              <a:gd name="connsiteY1" fmla="*/ 0 h 1619250"/>
              <a:gd name="connsiteX2" fmla="*/ 1619250 w 1619250"/>
              <a:gd name="connsiteY2" fmla="*/ 177017 h 1619250"/>
              <a:gd name="connsiteX3" fmla="*/ 1619250 w 1619250"/>
              <a:gd name="connsiteY3" fmla="*/ 1442234 h 1619250"/>
              <a:gd name="connsiteX4" fmla="*/ 1442234 w 1619250"/>
              <a:gd name="connsiteY4" fmla="*/ 1619250 h 1619250"/>
              <a:gd name="connsiteX5" fmla="*/ 177017 w 1619250"/>
              <a:gd name="connsiteY5" fmla="*/ 1619250 h 1619250"/>
              <a:gd name="connsiteX6" fmla="*/ 0 w 1619250"/>
              <a:gd name="connsiteY6" fmla="*/ 1442234 h 1619250"/>
              <a:gd name="connsiteX7" fmla="*/ 0 w 1619250"/>
              <a:gd name="connsiteY7" fmla="*/ 177017 h 1619250"/>
              <a:gd name="connsiteX8" fmla="*/ 177017 w 1619250"/>
              <a:gd name="connsiteY8" fmla="*/ 0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9250" h="1619250">
                <a:moveTo>
                  <a:pt x="177017" y="0"/>
                </a:moveTo>
                <a:lnTo>
                  <a:pt x="1442234" y="0"/>
                </a:lnTo>
                <a:cubicBezTo>
                  <a:pt x="1539997" y="0"/>
                  <a:pt x="1619250" y="79253"/>
                  <a:pt x="1619250" y="177017"/>
                </a:cubicBezTo>
                <a:lnTo>
                  <a:pt x="1619250" y="1442234"/>
                </a:lnTo>
                <a:cubicBezTo>
                  <a:pt x="1619250" y="1539997"/>
                  <a:pt x="1539997" y="1619250"/>
                  <a:pt x="1442234" y="1619250"/>
                </a:cubicBezTo>
                <a:lnTo>
                  <a:pt x="177017" y="1619250"/>
                </a:lnTo>
                <a:cubicBezTo>
                  <a:pt x="79253" y="1619250"/>
                  <a:pt x="0" y="1539997"/>
                  <a:pt x="0" y="1442234"/>
                </a:cubicBezTo>
                <a:lnTo>
                  <a:pt x="0" y="177017"/>
                </a:lnTo>
                <a:cubicBezTo>
                  <a:pt x="0" y="79253"/>
                  <a:pt x="79253" y="0"/>
                  <a:pt x="177017" y="0"/>
                </a:cubicBezTo>
                <a:close/>
              </a:path>
            </a:pathLst>
          </a:custGeom>
          <a:solidFill>
            <a:schemeClr val="accent3">
              <a:alpha val="58000"/>
            </a:schemeClr>
          </a:solidFill>
        </p:spPr>
        <p:txBody>
          <a:bodyPr wrap="square">
            <a:noAutofit/>
          </a:bodyPr>
          <a:lstStyle>
            <a:lvl1pPr>
              <a:defRPr sz="2400"/>
            </a:lvl1pPr>
          </a:lstStyle>
          <a:p>
            <a:endParaRPr lang="en-US"/>
          </a:p>
        </p:txBody>
      </p:sp>
      <p:sp>
        <p:nvSpPr>
          <p:cNvPr id="8" name="Picture Placeholder 7">
            <a:extLst>
              <a:ext uri="{FF2B5EF4-FFF2-40B4-BE49-F238E27FC236}">
                <a16:creationId xmlns:a16="http://schemas.microsoft.com/office/drawing/2014/main" id="{03FF3222-0C3A-97E9-2087-780E3B9473CD}"/>
              </a:ext>
            </a:extLst>
          </p:cNvPr>
          <p:cNvSpPr>
            <a:spLocks noGrp="1"/>
          </p:cNvSpPr>
          <p:nvPr>
            <p:ph type="pic" sz="quarter" idx="12"/>
          </p:nvPr>
        </p:nvSpPr>
        <p:spPr>
          <a:xfrm>
            <a:off x="5756516" y="1448605"/>
            <a:ext cx="1619250" cy="1619250"/>
          </a:xfrm>
          <a:custGeom>
            <a:avLst/>
            <a:gdLst>
              <a:gd name="connsiteX0" fmla="*/ 177017 w 1619250"/>
              <a:gd name="connsiteY0" fmla="*/ 0 h 1619250"/>
              <a:gd name="connsiteX1" fmla="*/ 1442234 w 1619250"/>
              <a:gd name="connsiteY1" fmla="*/ 0 h 1619250"/>
              <a:gd name="connsiteX2" fmla="*/ 1619250 w 1619250"/>
              <a:gd name="connsiteY2" fmla="*/ 177017 h 1619250"/>
              <a:gd name="connsiteX3" fmla="*/ 1619250 w 1619250"/>
              <a:gd name="connsiteY3" fmla="*/ 1442234 h 1619250"/>
              <a:gd name="connsiteX4" fmla="*/ 1442234 w 1619250"/>
              <a:gd name="connsiteY4" fmla="*/ 1619250 h 1619250"/>
              <a:gd name="connsiteX5" fmla="*/ 177017 w 1619250"/>
              <a:gd name="connsiteY5" fmla="*/ 1619250 h 1619250"/>
              <a:gd name="connsiteX6" fmla="*/ 0 w 1619250"/>
              <a:gd name="connsiteY6" fmla="*/ 1442234 h 1619250"/>
              <a:gd name="connsiteX7" fmla="*/ 0 w 1619250"/>
              <a:gd name="connsiteY7" fmla="*/ 177017 h 1619250"/>
              <a:gd name="connsiteX8" fmla="*/ 177017 w 1619250"/>
              <a:gd name="connsiteY8" fmla="*/ 0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9250" h="1619250">
                <a:moveTo>
                  <a:pt x="177017" y="0"/>
                </a:moveTo>
                <a:lnTo>
                  <a:pt x="1442234" y="0"/>
                </a:lnTo>
                <a:cubicBezTo>
                  <a:pt x="1539997" y="0"/>
                  <a:pt x="1619250" y="79253"/>
                  <a:pt x="1619250" y="177017"/>
                </a:cubicBezTo>
                <a:lnTo>
                  <a:pt x="1619250" y="1442234"/>
                </a:lnTo>
                <a:cubicBezTo>
                  <a:pt x="1619250" y="1539997"/>
                  <a:pt x="1539997" y="1619250"/>
                  <a:pt x="1442234" y="1619250"/>
                </a:cubicBezTo>
                <a:lnTo>
                  <a:pt x="177017" y="1619250"/>
                </a:lnTo>
                <a:cubicBezTo>
                  <a:pt x="79253" y="1619250"/>
                  <a:pt x="0" y="1539997"/>
                  <a:pt x="0" y="1442234"/>
                </a:cubicBezTo>
                <a:lnTo>
                  <a:pt x="0" y="177017"/>
                </a:lnTo>
                <a:cubicBezTo>
                  <a:pt x="0" y="79253"/>
                  <a:pt x="79253" y="0"/>
                  <a:pt x="177017" y="0"/>
                </a:cubicBezTo>
                <a:close/>
              </a:path>
            </a:pathLst>
          </a:custGeom>
          <a:solidFill>
            <a:schemeClr val="accent3">
              <a:alpha val="58000"/>
            </a:schemeClr>
          </a:solidFill>
        </p:spPr>
        <p:txBody>
          <a:bodyPr wrap="square">
            <a:noAutofit/>
          </a:bodyPr>
          <a:lstStyle>
            <a:lvl1pPr>
              <a:defRPr sz="2400"/>
            </a:lvl1pPr>
          </a:lstStyle>
          <a:p>
            <a:endParaRPr lang="en-US"/>
          </a:p>
        </p:txBody>
      </p:sp>
    </p:spTree>
    <p:extLst>
      <p:ext uri="{BB962C8B-B14F-4D97-AF65-F5344CB8AC3E}">
        <p14:creationId xmlns:p14="http://schemas.microsoft.com/office/powerpoint/2010/main" val="978392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121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63130DC-05BE-AECD-0F80-BC7C3ED1635A}"/>
              </a:ext>
            </a:extLst>
          </p:cNvPr>
          <p:cNvSpPr>
            <a:spLocks noGrp="1"/>
          </p:cNvSpPr>
          <p:nvPr>
            <p:ph type="pic" sz="quarter" idx="10"/>
          </p:nvPr>
        </p:nvSpPr>
        <p:spPr>
          <a:xfrm>
            <a:off x="954834" y="1257300"/>
            <a:ext cx="4550616" cy="4572000"/>
          </a:xfrm>
          <a:custGeom>
            <a:avLst/>
            <a:gdLst>
              <a:gd name="connsiteX0" fmla="*/ 356723 w 4550616"/>
              <a:gd name="connsiteY0" fmla="*/ 0 h 4572000"/>
              <a:gd name="connsiteX1" fmla="*/ 4193893 w 4550616"/>
              <a:gd name="connsiteY1" fmla="*/ 0 h 4572000"/>
              <a:gd name="connsiteX2" fmla="*/ 4550616 w 4550616"/>
              <a:gd name="connsiteY2" fmla="*/ 356723 h 4572000"/>
              <a:gd name="connsiteX3" fmla="*/ 4550616 w 4550616"/>
              <a:gd name="connsiteY3" fmla="*/ 4215277 h 4572000"/>
              <a:gd name="connsiteX4" fmla="*/ 4193893 w 4550616"/>
              <a:gd name="connsiteY4" fmla="*/ 4572000 h 4572000"/>
              <a:gd name="connsiteX5" fmla="*/ 356723 w 4550616"/>
              <a:gd name="connsiteY5" fmla="*/ 4572000 h 4572000"/>
              <a:gd name="connsiteX6" fmla="*/ 0 w 4550616"/>
              <a:gd name="connsiteY6" fmla="*/ 4215277 h 4572000"/>
              <a:gd name="connsiteX7" fmla="*/ 0 w 4550616"/>
              <a:gd name="connsiteY7" fmla="*/ 356723 h 4572000"/>
              <a:gd name="connsiteX8" fmla="*/ 356723 w 4550616"/>
              <a:gd name="connsiteY8" fmla="*/ 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50616" h="4572000">
                <a:moveTo>
                  <a:pt x="356723" y="0"/>
                </a:moveTo>
                <a:lnTo>
                  <a:pt x="4193893" y="0"/>
                </a:lnTo>
                <a:cubicBezTo>
                  <a:pt x="4390906" y="0"/>
                  <a:pt x="4550616" y="159710"/>
                  <a:pt x="4550616" y="356723"/>
                </a:cubicBezTo>
                <a:lnTo>
                  <a:pt x="4550616" y="4215277"/>
                </a:lnTo>
                <a:cubicBezTo>
                  <a:pt x="4550616" y="4412290"/>
                  <a:pt x="4390906" y="4572000"/>
                  <a:pt x="4193893" y="4572000"/>
                </a:cubicBezTo>
                <a:lnTo>
                  <a:pt x="356723" y="4572000"/>
                </a:lnTo>
                <a:cubicBezTo>
                  <a:pt x="159710" y="4572000"/>
                  <a:pt x="0" y="4412290"/>
                  <a:pt x="0" y="4215277"/>
                </a:cubicBezTo>
                <a:lnTo>
                  <a:pt x="0" y="356723"/>
                </a:lnTo>
                <a:cubicBezTo>
                  <a:pt x="0" y="159710"/>
                  <a:pt x="159710" y="0"/>
                  <a:pt x="356723" y="0"/>
                </a:cubicBezTo>
                <a:close/>
              </a:path>
            </a:pathLst>
          </a:custGeom>
          <a:solidFill>
            <a:schemeClr val="accent3">
              <a:alpha val="64000"/>
            </a:schemeClr>
          </a:solidFill>
        </p:spPr>
        <p:txBody>
          <a:bodyPr wrap="square">
            <a:noAutofit/>
          </a:bodyPr>
          <a:lstStyle>
            <a:lvl1pPr>
              <a:defRPr sz="1400"/>
            </a:lvl1pPr>
          </a:lstStyle>
          <a:p>
            <a:endParaRPr lang="en-US"/>
          </a:p>
        </p:txBody>
      </p:sp>
    </p:spTree>
    <p:extLst>
      <p:ext uri="{BB962C8B-B14F-4D97-AF65-F5344CB8AC3E}">
        <p14:creationId xmlns:p14="http://schemas.microsoft.com/office/powerpoint/2010/main" val="2698031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Picture Placeholder 18">
            <a:extLst>
              <a:ext uri="{FF2B5EF4-FFF2-40B4-BE49-F238E27FC236}">
                <a16:creationId xmlns:a16="http://schemas.microsoft.com/office/drawing/2014/main" id="{B50D3261-17E0-457D-DA93-16BFF119F280}"/>
              </a:ext>
            </a:extLst>
          </p:cNvPr>
          <p:cNvSpPr>
            <a:spLocks noGrp="1"/>
          </p:cNvSpPr>
          <p:nvPr>
            <p:ph type="pic" sz="quarter" idx="10"/>
          </p:nvPr>
        </p:nvSpPr>
        <p:spPr>
          <a:xfrm rot="11691684" flipV="1">
            <a:off x="7134880" y="1096841"/>
            <a:ext cx="3409568" cy="7264872"/>
          </a:xfrm>
          <a:custGeom>
            <a:avLst/>
            <a:gdLst>
              <a:gd name="connsiteX0" fmla="*/ 4192678 w 4391604"/>
              <a:gd name="connsiteY0" fmla="*/ 77057 h 9001795"/>
              <a:gd name="connsiteX1" fmla="*/ 4391604 w 4391604"/>
              <a:gd name="connsiteY1" fmla="*/ 451193 h 9001795"/>
              <a:gd name="connsiteX2" fmla="*/ 4391604 w 4391604"/>
              <a:gd name="connsiteY2" fmla="*/ 8550602 h 9001795"/>
              <a:gd name="connsiteX3" fmla="*/ 3940411 w 4391604"/>
              <a:gd name="connsiteY3" fmla="*/ 9001795 h 9001795"/>
              <a:gd name="connsiteX4" fmla="*/ 451193 w 4391604"/>
              <a:gd name="connsiteY4" fmla="*/ 9001795 h 9001795"/>
              <a:gd name="connsiteX5" fmla="*/ 0 w 4391604"/>
              <a:gd name="connsiteY5" fmla="*/ 8550602 h 9001795"/>
              <a:gd name="connsiteX6" fmla="*/ 1 w 4391604"/>
              <a:gd name="connsiteY6" fmla="*/ 451194 h 9001795"/>
              <a:gd name="connsiteX7" fmla="*/ 451193 w 4391604"/>
              <a:gd name="connsiteY7" fmla="*/ 0 h 9001795"/>
              <a:gd name="connsiteX8" fmla="*/ 3940411 w 4391604"/>
              <a:gd name="connsiteY8" fmla="*/ 1 h 9001795"/>
              <a:gd name="connsiteX9" fmla="*/ 4192678 w 4391604"/>
              <a:gd name="connsiteY9" fmla="*/ 77057 h 900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91604" h="9001795">
                <a:moveTo>
                  <a:pt x="4192678" y="77057"/>
                </a:moveTo>
                <a:cubicBezTo>
                  <a:pt x="4312696" y="158140"/>
                  <a:pt x="4391604" y="295451"/>
                  <a:pt x="4391604" y="451193"/>
                </a:cubicBezTo>
                <a:lnTo>
                  <a:pt x="4391604" y="8550602"/>
                </a:lnTo>
                <a:cubicBezTo>
                  <a:pt x="4391605" y="8799789"/>
                  <a:pt x="4189598" y="9001796"/>
                  <a:pt x="3940411" y="9001795"/>
                </a:cubicBezTo>
                <a:lnTo>
                  <a:pt x="451193" y="9001795"/>
                </a:lnTo>
                <a:cubicBezTo>
                  <a:pt x="202006" y="9001796"/>
                  <a:pt x="1" y="8799789"/>
                  <a:pt x="0" y="8550602"/>
                </a:cubicBezTo>
                <a:lnTo>
                  <a:pt x="1" y="451194"/>
                </a:lnTo>
                <a:cubicBezTo>
                  <a:pt x="1" y="202007"/>
                  <a:pt x="202006" y="0"/>
                  <a:pt x="451193" y="0"/>
                </a:cubicBezTo>
                <a:lnTo>
                  <a:pt x="3940411" y="1"/>
                </a:lnTo>
                <a:cubicBezTo>
                  <a:pt x="4033857" y="1"/>
                  <a:pt x="4120667" y="28408"/>
                  <a:pt x="4192678" y="77057"/>
                </a:cubicBezTo>
                <a:close/>
              </a:path>
            </a:pathLst>
          </a:custGeom>
          <a:solidFill>
            <a:schemeClr val="accent3">
              <a:alpha val="38000"/>
            </a:schemeClr>
          </a:solidFill>
        </p:spPr>
      </p:sp>
    </p:spTree>
    <p:extLst>
      <p:ext uri="{BB962C8B-B14F-4D97-AF65-F5344CB8AC3E}">
        <p14:creationId xmlns:p14="http://schemas.microsoft.com/office/powerpoint/2010/main" val="562966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205856-CAEB-D270-FC5A-FDB613F6D2CA}"/>
              </a:ext>
            </a:extLst>
          </p:cNvPr>
          <p:cNvSpPr>
            <a:spLocks noGrp="1"/>
          </p:cNvSpPr>
          <p:nvPr>
            <p:ph type="dt" sz="half" idx="10"/>
          </p:nvPr>
        </p:nvSpPr>
        <p:spPr>
          <a:xfrm>
            <a:off x="838200" y="6356350"/>
            <a:ext cx="2743200" cy="365125"/>
          </a:xfrm>
          <a:prstGeom prst="rect">
            <a:avLst/>
          </a:prstGeom>
        </p:spPr>
        <p:txBody>
          <a:bodyPr/>
          <a:lstStyle/>
          <a:p>
            <a:fld id="{7115A236-1941-4FCF-B756-12E3FC0F1501}" type="datetimeFigureOut">
              <a:rPr lang="en-US" smtClean="0"/>
              <a:t>3/19/2026</a:t>
            </a:fld>
            <a:endParaRPr lang="en-US"/>
          </a:p>
        </p:txBody>
      </p:sp>
      <p:sp>
        <p:nvSpPr>
          <p:cNvPr id="3" name="Footer Placeholder 2">
            <a:extLst>
              <a:ext uri="{FF2B5EF4-FFF2-40B4-BE49-F238E27FC236}">
                <a16:creationId xmlns:a16="http://schemas.microsoft.com/office/drawing/2014/main" id="{A4B64995-4C1D-CF8F-E381-C72C40CC1C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66D5C7A4-4668-A335-9389-817CC4184496}"/>
              </a:ext>
            </a:extLst>
          </p:cNvPr>
          <p:cNvSpPr>
            <a:spLocks noGrp="1"/>
          </p:cNvSpPr>
          <p:nvPr>
            <p:ph type="sldNum" sz="quarter" idx="12"/>
          </p:nvPr>
        </p:nvSpPr>
        <p:spPr>
          <a:xfrm>
            <a:off x="8610600" y="6356350"/>
            <a:ext cx="2743200" cy="365125"/>
          </a:xfrm>
          <a:prstGeom prst="rect">
            <a:avLst/>
          </a:prstGeom>
        </p:spPr>
        <p:txBody>
          <a:bodyPr/>
          <a:lstStyle/>
          <a:p>
            <a:fld id="{2C622A23-36B4-4E52-808E-A99DC6105E4B}" type="slidenum">
              <a:rPr lang="en-US" smtClean="0"/>
              <a:t>‹Nº›</a:t>
            </a:fld>
            <a:endParaRPr lang="en-US"/>
          </a:p>
        </p:txBody>
      </p:sp>
      <p:sp>
        <p:nvSpPr>
          <p:cNvPr id="5" name="Picture Placeholder 5">
            <a:extLst>
              <a:ext uri="{FF2B5EF4-FFF2-40B4-BE49-F238E27FC236}">
                <a16:creationId xmlns:a16="http://schemas.microsoft.com/office/drawing/2014/main" id="{84A5EE20-0E0E-6798-1180-9B0EF6C197F7}"/>
              </a:ext>
            </a:extLst>
          </p:cNvPr>
          <p:cNvSpPr>
            <a:spLocks noGrp="1"/>
          </p:cNvSpPr>
          <p:nvPr>
            <p:ph type="pic" sz="quarter" idx="13"/>
          </p:nvPr>
        </p:nvSpPr>
        <p:spPr>
          <a:xfrm>
            <a:off x="8406063" y="1"/>
            <a:ext cx="2975664" cy="6858000"/>
          </a:xfrm>
          <a:custGeom>
            <a:avLst/>
            <a:gdLst>
              <a:gd name="connsiteX0" fmla="*/ 0 w 2975664"/>
              <a:gd name="connsiteY0" fmla="*/ 0 h 6858000"/>
              <a:gd name="connsiteX1" fmla="*/ 2975664 w 2975664"/>
              <a:gd name="connsiteY1" fmla="*/ 0 h 6858000"/>
              <a:gd name="connsiteX2" fmla="*/ 2975664 w 2975664"/>
              <a:gd name="connsiteY2" fmla="*/ 6858000 h 6858000"/>
              <a:gd name="connsiteX3" fmla="*/ 0 w 29756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75664" h="6858000">
                <a:moveTo>
                  <a:pt x="0" y="0"/>
                </a:moveTo>
                <a:lnTo>
                  <a:pt x="2975664" y="0"/>
                </a:lnTo>
                <a:lnTo>
                  <a:pt x="2975664" y="6858000"/>
                </a:lnTo>
                <a:lnTo>
                  <a:pt x="0" y="6858000"/>
                </a:lnTo>
                <a:close/>
              </a:path>
            </a:pathLst>
          </a:custGeom>
          <a:solidFill>
            <a:schemeClr val="accent3">
              <a:alpha val="50000"/>
            </a:schemeClr>
          </a:solidFill>
        </p:spPr>
        <p:txBody>
          <a:bodyPr wrap="square">
            <a:noAutofit/>
          </a:bodyPr>
          <a:lstStyle>
            <a:lvl1pPr>
              <a:defRPr sz="1400"/>
            </a:lvl1pPr>
          </a:lstStyle>
          <a:p>
            <a:endParaRPr lang="en-US" dirty="0"/>
          </a:p>
        </p:txBody>
      </p:sp>
    </p:spTree>
    <p:extLst>
      <p:ext uri="{BB962C8B-B14F-4D97-AF65-F5344CB8AC3E}">
        <p14:creationId xmlns:p14="http://schemas.microsoft.com/office/powerpoint/2010/main" val="2438046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44F2E30-7E11-DA19-0A3A-B554346D3795}"/>
              </a:ext>
            </a:extLst>
          </p:cNvPr>
          <p:cNvSpPr>
            <a:spLocks noGrp="1"/>
          </p:cNvSpPr>
          <p:nvPr>
            <p:ph type="pic" sz="quarter" idx="10"/>
          </p:nvPr>
        </p:nvSpPr>
        <p:spPr>
          <a:xfrm>
            <a:off x="6553200" y="0"/>
            <a:ext cx="5638801" cy="6858000"/>
          </a:xfrm>
          <a:custGeom>
            <a:avLst/>
            <a:gdLst>
              <a:gd name="connsiteX0" fmla="*/ 0 w 5638801"/>
              <a:gd name="connsiteY0" fmla="*/ 0 h 6858000"/>
              <a:gd name="connsiteX1" fmla="*/ 5638801 w 5638801"/>
              <a:gd name="connsiteY1" fmla="*/ 0 h 6858000"/>
              <a:gd name="connsiteX2" fmla="*/ 5638801 w 5638801"/>
              <a:gd name="connsiteY2" fmla="*/ 6858000 h 6858000"/>
              <a:gd name="connsiteX3" fmla="*/ 0 w 563880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638801" h="6858000">
                <a:moveTo>
                  <a:pt x="0" y="0"/>
                </a:moveTo>
                <a:lnTo>
                  <a:pt x="5638801" y="0"/>
                </a:lnTo>
                <a:lnTo>
                  <a:pt x="5638801" y="6858000"/>
                </a:lnTo>
                <a:lnTo>
                  <a:pt x="0" y="6858000"/>
                </a:lnTo>
                <a:close/>
              </a:path>
            </a:pathLst>
          </a:custGeom>
          <a:solidFill>
            <a:schemeClr val="accent3">
              <a:alpha val="40000"/>
            </a:schemeClr>
          </a:solidFill>
        </p:spPr>
        <p:txBody>
          <a:bodyPr wrap="square">
            <a:noAutofit/>
          </a:bodyPr>
          <a:lstStyle>
            <a:lvl1pPr>
              <a:defRPr>
                <a:latin typeface="Manrope" pitchFamily="2" charset="0"/>
              </a:defRPr>
            </a:lvl1pPr>
          </a:lstStyle>
          <a:p>
            <a:endParaRPr lang="en-US" dirty="0"/>
          </a:p>
        </p:txBody>
      </p:sp>
    </p:spTree>
    <p:extLst>
      <p:ext uri="{BB962C8B-B14F-4D97-AF65-F5344CB8AC3E}">
        <p14:creationId xmlns:p14="http://schemas.microsoft.com/office/powerpoint/2010/main" val="932211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Title Slide">
    <p:bg>
      <p:bgPr>
        <a:solidFill>
          <a:srgbClr val="0F332B"/>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59D349-1C2C-8A23-5353-542F7F061860}"/>
              </a:ext>
            </a:extLst>
          </p:cNvPr>
          <p:cNvSpPr>
            <a:spLocks noGrp="1"/>
          </p:cNvSpPr>
          <p:nvPr>
            <p:ph type="pic" sz="quarter" idx="10"/>
          </p:nvPr>
        </p:nvSpPr>
        <p:spPr>
          <a:xfrm>
            <a:off x="2239872" y="814771"/>
            <a:ext cx="2642805" cy="5251606"/>
          </a:xfrm>
          <a:custGeom>
            <a:avLst/>
            <a:gdLst>
              <a:gd name="connsiteX0" fmla="*/ 16147 w 2642805"/>
              <a:gd name="connsiteY0" fmla="*/ 3 h 5251606"/>
              <a:gd name="connsiteX1" fmla="*/ 2294173 w 2642805"/>
              <a:gd name="connsiteY1" fmla="*/ 1317608 h 5251606"/>
              <a:gd name="connsiteX2" fmla="*/ 2286101 w 2642805"/>
              <a:gd name="connsiteY2" fmla="*/ 3947965 h 5251606"/>
              <a:gd name="connsiteX3" fmla="*/ 0 w 2642805"/>
              <a:gd name="connsiteY3" fmla="*/ 5251527 h 5251606"/>
              <a:gd name="connsiteX4" fmla="*/ 20373 w 2642805"/>
              <a:gd name="connsiteY4" fmla="*/ 2625803 h 5251606"/>
              <a:gd name="connsiteX5" fmla="*/ 16147 w 2642805"/>
              <a:gd name="connsiteY5" fmla="*/ 3 h 525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2805" h="5251606">
                <a:moveTo>
                  <a:pt x="16147" y="3"/>
                </a:moveTo>
                <a:cubicBezTo>
                  <a:pt x="956499" y="-1514"/>
                  <a:pt x="1825682" y="501219"/>
                  <a:pt x="2294173" y="1317608"/>
                </a:cubicBezTo>
                <a:cubicBezTo>
                  <a:pt x="2761884" y="2132637"/>
                  <a:pt x="2758805" y="3135830"/>
                  <a:pt x="2286101" y="3947965"/>
                </a:cubicBezTo>
                <a:cubicBezTo>
                  <a:pt x="1812603" y="4761465"/>
                  <a:pt x="940336" y="5258842"/>
                  <a:pt x="0" y="5251527"/>
                </a:cubicBezTo>
                <a:lnTo>
                  <a:pt x="20373" y="2625803"/>
                </a:lnTo>
                <a:cubicBezTo>
                  <a:pt x="18964" y="1750536"/>
                  <a:pt x="17556" y="875270"/>
                  <a:pt x="16147" y="3"/>
                </a:cubicBezTo>
                <a:close/>
              </a:path>
            </a:pathLst>
          </a:custGeom>
          <a:solidFill>
            <a:schemeClr val="bg1">
              <a:lumMod val="85000"/>
              <a:alpha val="36000"/>
            </a:schemeClr>
          </a:solidFill>
        </p:spPr>
        <p:txBody>
          <a:bodyPr wrap="square">
            <a:noAutofit/>
          </a:bodyPr>
          <a:lstStyle>
            <a:lvl1pPr>
              <a:defRPr lang="id-ID"/>
            </a:lvl1pPr>
          </a:lstStyle>
          <a:p>
            <a:pPr lvl="0"/>
            <a:endParaRPr lang="id-ID"/>
          </a:p>
        </p:txBody>
      </p:sp>
      <p:sp>
        <p:nvSpPr>
          <p:cNvPr id="7" name="Picture Placeholder 6">
            <a:extLst>
              <a:ext uri="{FF2B5EF4-FFF2-40B4-BE49-F238E27FC236}">
                <a16:creationId xmlns:a16="http://schemas.microsoft.com/office/drawing/2014/main" id="{3430A338-14B4-8979-F7CD-645837249992}"/>
              </a:ext>
            </a:extLst>
          </p:cNvPr>
          <p:cNvSpPr>
            <a:spLocks noGrp="1"/>
          </p:cNvSpPr>
          <p:nvPr>
            <p:ph type="pic" sz="quarter" idx="11"/>
          </p:nvPr>
        </p:nvSpPr>
        <p:spPr>
          <a:xfrm>
            <a:off x="4872851" y="814772"/>
            <a:ext cx="2880643" cy="5251605"/>
          </a:xfrm>
          <a:custGeom>
            <a:avLst/>
            <a:gdLst>
              <a:gd name="connsiteX0" fmla="*/ 16146 w 2880643"/>
              <a:gd name="connsiteY0" fmla="*/ 2 h 5251605"/>
              <a:gd name="connsiteX1" fmla="*/ 2444015 w 2880643"/>
              <a:gd name="connsiteY1" fmla="*/ 1231398 h 5251605"/>
              <a:gd name="connsiteX2" fmla="*/ 2434247 w 2880643"/>
              <a:gd name="connsiteY2" fmla="*/ 4034415 h 5251605"/>
              <a:gd name="connsiteX3" fmla="*/ 0 w 2880643"/>
              <a:gd name="connsiteY3" fmla="*/ 5251539 h 5251605"/>
              <a:gd name="connsiteX4" fmla="*/ 20373 w 2880643"/>
              <a:gd name="connsiteY4" fmla="*/ 2625803 h 5251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643" h="5251605">
                <a:moveTo>
                  <a:pt x="16146" y="2"/>
                </a:moveTo>
                <a:cubicBezTo>
                  <a:pt x="1002593" y="-1336"/>
                  <a:pt x="1920173" y="464053"/>
                  <a:pt x="2444015" y="1231398"/>
                </a:cubicBezTo>
                <a:cubicBezTo>
                  <a:pt x="3029695" y="2089325"/>
                  <a:pt x="3025894" y="3179946"/>
                  <a:pt x="2434247" y="4034415"/>
                </a:cubicBezTo>
                <a:cubicBezTo>
                  <a:pt x="1905479" y="4798073"/>
                  <a:pt x="985656" y="5257985"/>
                  <a:pt x="0" y="5251539"/>
                </a:cubicBezTo>
                <a:lnTo>
                  <a:pt x="20373" y="2625803"/>
                </a:lnTo>
                <a:close/>
              </a:path>
            </a:pathLst>
          </a:custGeom>
          <a:solidFill>
            <a:schemeClr val="bg1">
              <a:lumMod val="85000"/>
              <a:alpha val="36000"/>
            </a:schemeClr>
          </a:solidFill>
        </p:spPr>
        <p:txBody>
          <a:bodyPr wrap="square">
            <a:noAutofit/>
          </a:bodyPr>
          <a:lstStyle>
            <a:lvl1pPr>
              <a:defRPr lang="id-ID"/>
            </a:lvl1pPr>
          </a:lstStyle>
          <a:p>
            <a:pPr lvl="0"/>
            <a:endParaRPr lang="id-ID"/>
          </a:p>
        </p:txBody>
      </p:sp>
    </p:spTree>
    <p:extLst>
      <p:ext uri="{BB962C8B-B14F-4D97-AF65-F5344CB8AC3E}">
        <p14:creationId xmlns:p14="http://schemas.microsoft.com/office/powerpoint/2010/main" val="408036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0-#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0-#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extLst>
    <p:ext uri="{DCECCB84-F9BA-43D5-87BE-67443E8EF086}">
      <p15:sldGuideLst xmlns:p15="http://schemas.microsoft.com/office/powerpoint/2012/main">
        <p15:guide id="1" orient="horz" pos="3984">
          <p15:clr>
            <a:srgbClr val="FBAE40"/>
          </p15:clr>
        </p15:guide>
        <p15:guide id="2"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BB8C383-D8EB-BC5B-F3B8-39670942B9F7}"/>
              </a:ext>
            </a:extLst>
          </p:cNvPr>
          <p:cNvSpPr txBox="1"/>
          <p:nvPr userDrawn="1"/>
        </p:nvSpPr>
        <p:spPr>
          <a:xfrm>
            <a:off x="10731500" y="6098545"/>
            <a:ext cx="1001994" cy="261610"/>
          </a:xfrm>
          <a:prstGeom prst="rect">
            <a:avLst/>
          </a:prstGeom>
          <a:noFill/>
        </p:spPr>
        <p:txBody>
          <a:bodyPr wrap="square" rtlCol="0" anchor="ctr">
            <a:spAutoFit/>
          </a:bodyPr>
          <a:lstStyle/>
          <a:p>
            <a:pPr algn="r"/>
            <a:fld id="{260E2A6B-A809-4840-BF14-8648BC0BDF87}" type="slidenum">
              <a:rPr lang="id-ID" sz="1100" i="0" smtClean="0">
                <a:solidFill>
                  <a:schemeClr val="tx1">
                    <a:lumMod val="65000"/>
                    <a:lumOff val="35000"/>
                  </a:schemeClr>
                </a:solidFill>
                <a:latin typeface="+mn-lt"/>
                <a:ea typeface="Noto Sans JP Light" panose="020B0300000000000000" pitchFamily="34" charset="-128"/>
                <a:cs typeface="Segoe UI" panose="020B0502040204020203" pitchFamily="34" charset="0"/>
              </a:rPr>
              <a:pPr algn="r"/>
              <a:t>‹Nº›</a:t>
            </a:fld>
            <a:endParaRPr lang="id-ID" sz="1100" i="0" dirty="0">
              <a:solidFill>
                <a:schemeClr val="tx1">
                  <a:lumMod val="65000"/>
                  <a:lumOff val="35000"/>
                </a:schemeClr>
              </a:solidFill>
              <a:latin typeface="+mn-lt"/>
              <a:ea typeface="Noto Sans JP Light" panose="020B0300000000000000" pitchFamily="34" charset="-128"/>
              <a:cs typeface="Segoe UI" panose="020B0502040204020203" pitchFamily="34" charset="0"/>
            </a:endParaRPr>
          </a:p>
        </p:txBody>
      </p:sp>
    </p:spTree>
    <p:extLst>
      <p:ext uri="{BB962C8B-B14F-4D97-AF65-F5344CB8AC3E}">
        <p14:creationId xmlns:p14="http://schemas.microsoft.com/office/powerpoint/2010/main" val="1358855201"/>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49" r:id="rId7"/>
    <p:sldLayoutId id="2147483667" r:id="rId8"/>
    <p:sldLayoutId id="2147483666" r:id="rId9"/>
    <p:sldLayoutId id="2147483668" r:id="rId10"/>
    <p:sldLayoutId id="2147483669" r:id="rId11"/>
    <p:sldLayoutId id="2147483670" r:id="rId12"/>
    <p:sldLayoutId id="2147483655" r:id="rId13"/>
    <p:sldLayoutId id="2147483671" r:id="rId14"/>
    <p:sldLayoutId id="2147483672"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eg"/><Relationship Id="rId1" Type="http://schemas.openxmlformats.org/officeDocument/2006/relationships/slideLayout" Target="../slideLayouts/slideLayout10.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jpeg"/><Relationship Id="rId1" Type="http://schemas.openxmlformats.org/officeDocument/2006/relationships/slideLayout" Target="../slideLayouts/slideLayout10.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0.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0.xml"/><Relationship Id="rId5" Type="http://schemas.openxmlformats.org/officeDocument/2006/relationships/image" Target="../media/image15.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0.xml"/><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6.jpeg"/><Relationship Id="rId1" Type="http://schemas.openxmlformats.org/officeDocument/2006/relationships/slideLayout" Target="../slideLayouts/slideLayout10.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10.xml"/><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10.xml"/><Relationship Id="rId5" Type="http://schemas.openxmlformats.org/officeDocument/2006/relationships/image" Target="../media/image15.sv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2.svg"/><Relationship Id="rId7" Type="http://schemas.openxmlformats.org/officeDocument/2006/relationships/image" Target="../media/image6.png"/><Relationship Id="rId2" Type="http://schemas.openxmlformats.org/officeDocument/2006/relationships/image" Target="../media/image41.png"/><Relationship Id="rId1" Type="http://schemas.openxmlformats.org/officeDocument/2006/relationships/slideLayout" Target="../slideLayouts/slideLayout10.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áfico 4">
            <a:extLst>
              <a:ext uri="{FF2B5EF4-FFF2-40B4-BE49-F238E27FC236}">
                <a16:creationId xmlns:a16="http://schemas.microsoft.com/office/drawing/2014/main" id="{DAE1DBC6-732C-7AAD-3382-9FDCE7ADC0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 y="0"/>
            <a:ext cx="8610959" cy="6858000"/>
          </a:xfrm>
          <a:prstGeom prst="rect">
            <a:avLst/>
          </a:prstGeom>
        </p:spPr>
      </p:pic>
      <p:sp>
        <p:nvSpPr>
          <p:cNvPr id="2" name="Rectángulo: esquinas redondeadas 1">
            <a:extLst>
              <a:ext uri="{FF2B5EF4-FFF2-40B4-BE49-F238E27FC236}">
                <a16:creationId xmlns:a16="http://schemas.microsoft.com/office/drawing/2014/main" id="{B0A99FB4-DA0B-B431-70BA-0CAFDB7189D5}"/>
              </a:ext>
            </a:extLst>
          </p:cNvPr>
          <p:cNvSpPr/>
          <p:nvPr/>
        </p:nvSpPr>
        <p:spPr>
          <a:xfrm>
            <a:off x="-1" y="0"/>
            <a:ext cx="8636001" cy="6858000"/>
          </a:xfrm>
          <a:prstGeom prst="roundRect">
            <a:avLst/>
          </a:prstGeom>
          <a:solidFill>
            <a:srgbClr val="168F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CuadroTexto 26">
            <a:extLst>
              <a:ext uri="{FF2B5EF4-FFF2-40B4-BE49-F238E27FC236}">
                <a16:creationId xmlns:a16="http://schemas.microsoft.com/office/drawing/2014/main" id="{9367E58D-6603-14C6-C3B2-9EE382948B97}"/>
              </a:ext>
            </a:extLst>
          </p:cNvPr>
          <p:cNvSpPr txBox="1"/>
          <p:nvPr/>
        </p:nvSpPr>
        <p:spPr>
          <a:xfrm>
            <a:off x="512742" y="3387012"/>
            <a:ext cx="6094638" cy="923330"/>
          </a:xfrm>
          <a:prstGeom prst="rect">
            <a:avLst/>
          </a:prstGeom>
          <a:noFill/>
        </p:spPr>
        <p:txBody>
          <a:bodyPr wrap="square">
            <a:spAutoFit/>
          </a:bodyPr>
          <a:lstStyle/>
          <a:p>
            <a:pPr eaLnBrk="1" fontAlgn="auto" hangingPunct="1">
              <a:spcBef>
                <a:spcPts val="0"/>
              </a:spcBef>
              <a:spcAft>
                <a:spcPts val="0"/>
              </a:spcAft>
              <a:defRPr/>
            </a:pPr>
            <a:r>
              <a:rPr lang="es-ES" sz="1800" dirty="0">
                <a:solidFill>
                  <a:schemeClr val="bg1"/>
                </a:solidFill>
                <a:latin typeface="Arial" panose="020B0604020202020204" pitchFamily="34" charset="0"/>
                <a:ea typeface="Open Sans ExtraBold" panose="020F0502020204030204" pitchFamily="34" charset="0"/>
                <a:cs typeface="Arial" panose="020B0604020202020204" pitchFamily="34" charset="0"/>
              </a:rPr>
              <a:t>"Queremos ser una comunidad comprometida con transformar el mundo a través del amor y haciendo el bien".</a:t>
            </a:r>
            <a:endParaRPr lang="en-US" sz="1800" dirty="0">
              <a:solidFill>
                <a:schemeClr val="bg1"/>
              </a:solidFill>
              <a:latin typeface="Arial" panose="020B0604020202020204" pitchFamily="34" charset="0"/>
              <a:ea typeface="Open Sans ExtraBold" panose="020F0502020204030204" pitchFamily="34" charset="0"/>
              <a:cs typeface="Arial" panose="020B0604020202020204" pitchFamily="34" charset="0"/>
            </a:endParaRPr>
          </a:p>
        </p:txBody>
      </p:sp>
      <p:pic>
        <p:nvPicPr>
          <p:cNvPr id="29" name="Gráfico 28">
            <a:extLst>
              <a:ext uri="{FF2B5EF4-FFF2-40B4-BE49-F238E27FC236}">
                <a16:creationId xmlns:a16="http://schemas.microsoft.com/office/drawing/2014/main" id="{FC8ED854-21F6-988B-647D-1D86E88543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8930" y="1207603"/>
            <a:ext cx="2971800" cy="742950"/>
          </a:xfrm>
          <a:prstGeom prst="rect">
            <a:avLst/>
          </a:prstGeom>
        </p:spPr>
      </p:pic>
      <p:pic>
        <p:nvPicPr>
          <p:cNvPr id="32" name="Imagen 31" descr="Imagen que contiene dibujo&#10;&#10;Descripción generada automáticamente">
            <a:extLst>
              <a:ext uri="{FF2B5EF4-FFF2-40B4-BE49-F238E27FC236}">
                <a16:creationId xmlns:a16="http://schemas.microsoft.com/office/drawing/2014/main" id="{B508CB77-4169-BF5A-030F-D5126038A69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8930" y="5550322"/>
            <a:ext cx="2753475" cy="646330"/>
          </a:xfrm>
          <a:prstGeom prst="rect">
            <a:avLst/>
          </a:prstGeom>
        </p:spPr>
      </p:pic>
      <p:pic>
        <p:nvPicPr>
          <p:cNvPr id="13" name="Gráfico 12">
            <a:extLst>
              <a:ext uri="{FF2B5EF4-FFF2-40B4-BE49-F238E27FC236}">
                <a16:creationId xmlns:a16="http://schemas.microsoft.com/office/drawing/2014/main" id="{97CFEA38-B3D3-949B-AC62-830EBC1159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86372" y="0"/>
            <a:ext cx="5854700" cy="6977750"/>
          </a:xfrm>
          <a:prstGeom prst="rect">
            <a:avLst/>
          </a:prstGeom>
        </p:spPr>
      </p:pic>
    </p:spTree>
    <p:extLst>
      <p:ext uri="{BB962C8B-B14F-4D97-AF65-F5344CB8AC3E}">
        <p14:creationId xmlns:p14="http://schemas.microsoft.com/office/powerpoint/2010/main" val="362708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C14B61"/>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1D2CBE3-C2E4-BE14-50C1-4A45A7116F1E}"/>
              </a:ext>
            </a:extLst>
          </p:cNvPr>
          <p:cNvSpPr/>
          <p:nvPr/>
        </p:nvSpPr>
        <p:spPr>
          <a:xfrm>
            <a:off x="1" y="3429000"/>
            <a:ext cx="12191998" cy="3429001"/>
          </a:xfrm>
          <a:prstGeom prst="rect">
            <a:avLst/>
          </a:prstGeom>
          <a:solidFill>
            <a:srgbClr val="702A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CuadroTexto 11">
            <a:extLst>
              <a:ext uri="{FF2B5EF4-FFF2-40B4-BE49-F238E27FC236}">
                <a16:creationId xmlns:a16="http://schemas.microsoft.com/office/drawing/2014/main" id="{6D64C40F-9C62-76F6-3C59-87BE650079F2}"/>
              </a:ext>
            </a:extLst>
          </p:cNvPr>
          <p:cNvSpPr txBox="1"/>
          <p:nvPr/>
        </p:nvSpPr>
        <p:spPr>
          <a:xfrm rot="16200000">
            <a:off x="10621156" y="1200388"/>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chemeClr val="bg1"/>
                </a:solidFill>
                <a:latin typeface="Gotham Book" panose="02000604040000020004" pitchFamily="50" charset="0"/>
              </a:rPr>
              <a:t>WWW.SCOLALEGAL.COM</a:t>
            </a:r>
          </a:p>
        </p:txBody>
      </p:sp>
      <p:pic>
        <p:nvPicPr>
          <p:cNvPr id="14" name="Imagen 13" descr="Interfaz de usuario gráfica, Aplicación&#10;&#10;Descripción generada automáticamente con confianza media">
            <a:extLst>
              <a:ext uri="{FF2B5EF4-FFF2-40B4-BE49-F238E27FC236}">
                <a16:creationId xmlns:a16="http://schemas.microsoft.com/office/drawing/2014/main" id="{A1E6BDE2-2C0B-CEF6-C21C-BC79508BF54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6747" y="466600"/>
            <a:ext cx="2633005" cy="978070"/>
          </a:xfrm>
          <a:prstGeom prst="rect">
            <a:avLst/>
          </a:prstGeom>
        </p:spPr>
      </p:pic>
      <p:pic>
        <p:nvPicPr>
          <p:cNvPr id="39" name="Gráfico 38">
            <a:extLst>
              <a:ext uri="{FF2B5EF4-FFF2-40B4-BE49-F238E27FC236}">
                <a16:creationId xmlns:a16="http://schemas.microsoft.com/office/drawing/2014/main" id="{B8B65862-60FA-00BE-B6C1-B48F5ACCE8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2999" y="0"/>
            <a:ext cx="5854700" cy="6977750"/>
          </a:xfrm>
          <a:prstGeom prst="rect">
            <a:avLst/>
          </a:prstGeom>
        </p:spPr>
      </p:pic>
      <p:sp>
        <p:nvSpPr>
          <p:cNvPr id="11" name="TextBox 10">
            <a:extLst>
              <a:ext uri="{FF2B5EF4-FFF2-40B4-BE49-F238E27FC236}">
                <a16:creationId xmlns:a16="http://schemas.microsoft.com/office/drawing/2014/main" id="{DA85A540-31C5-8F6B-7582-14173AF793D5}"/>
              </a:ext>
            </a:extLst>
          </p:cNvPr>
          <p:cNvSpPr txBox="1"/>
          <p:nvPr/>
        </p:nvSpPr>
        <p:spPr>
          <a:xfrm>
            <a:off x="418775" y="2031978"/>
            <a:ext cx="5100282" cy="3200876"/>
          </a:xfrm>
          <a:prstGeom prst="rect">
            <a:avLst/>
          </a:prstGeom>
          <a:noFill/>
        </p:spPr>
        <p:txBody>
          <a:bodyPr wrap="square" rtlCol="0">
            <a:spAutoFit/>
          </a:bodyPr>
          <a:lstStyle/>
          <a:p>
            <a:r>
              <a:rPr lang="es-CO" sz="4400" b="1" dirty="0">
                <a:latin typeface="Aptos Black" panose="020B0004020202020204" pitchFamily="34" charset="0"/>
              </a:rPr>
              <a:t>DECRETO 0234 DE 2026</a:t>
            </a:r>
          </a:p>
          <a:p>
            <a:endParaRPr lang="es-CO" b="1" dirty="0">
              <a:latin typeface="Aptos Black" panose="020B0004020202020204" pitchFamily="34" charset="0"/>
            </a:endParaRPr>
          </a:p>
          <a:p>
            <a:r>
              <a:rPr lang="es-CO" sz="3200" b="1" dirty="0">
                <a:solidFill>
                  <a:schemeClr val="bg1"/>
                </a:solidFill>
                <a:latin typeface="Aptos Black" panose="020B0004020202020204" pitchFamily="34" charset="0"/>
              </a:rPr>
              <a:t>Sobre la negociación colectiva unificada por niveles </a:t>
            </a:r>
            <a:endParaRPr lang="es-CO" sz="3200" dirty="0">
              <a:solidFill>
                <a:schemeClr val="bg1"/>
              </a:solidFill>
              <a:latin typeface="Aptos Black" panose="020B0004020202020204" pitchFamily="34" charset="0"/>
            </a:endParaRPr>
          </a:p>
        </p:txBody>
      </p:sp>
    </p:spTree>
    <p:extLst>
      <p:ext uri="{BB962C8B-B14F-4D97-AF65-F5344CB8AC3E}">
        <p14:creationId xmlns:p14="http://schemas.microsoft.com/office/powerpoint/2010/main" val="4139227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B244665-EDCF-CAFF-EF67-D42694A2800B}"/>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FC4796CE-29B2-FFC1-AA7C-A3A9FB96E3CA}"/>
              </a:ext>
            </a:extLst>
          </p:cNvPr>
          <p:cNvSpPr/>
          <p:nvPr/>
        </p:nvSpPr>
        <p:spPr>
          <a:xfrm>
            <a:off x="0" y="0"/>
            <a:ext cx="4012163" cy="6858000"/>
          </a:xfrm>
          <a:prstGeom prst="rect">
            <a:avLst/>
          </a:prstGeom>
          <a:solidFill>
            <a:srgbClr val="C14B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TextBox 2">
            <a:extLst>
              <a:ext uri="{FF2B5EF4-FFF2-40B4-BE49-F238E27FC236}">
                <a16:creationId xmlns:a16="http://schemas.microsoft.com/office/drawing/2014/main" id="{2DAAD249-5F41-DD72-B646-418802BBC120}"/>
              </a:ext>
            </a:extLst>
          </p:cNvPr>
          <p:cNvSpPr txBox="1"/>
          <p:nvPr/>
        </p:nvSpPr>
        <p:spPr>
          <a:xfrm>
            <a:off x="6004400" y="909852"/>
            <a:ext cx="4606051" cy="1200329"/>
          </a:xfrm>
          <a:prstGeom prst="rect">
            <a:avLst/>
          </a:prstGeom>
          <a:noFill/>
        </p:spPr>
        <p:txBody>
          <a:bodyPr wrap="square" rtlCol="0">
            <a:spAutoFit/>
          </a:bodyPr>
          <a:lstStyle>
            <a:defPPr>
              <a:defRPr lang="en-US"/>
            </a:defPPr>
            <a:lvl1pPr>
              <a:defRPr sz="3600" b="1" u="none" strike="noStrike">
                <a:solidFill>
                  <a:schemeClr val="bg1"/>
                </a:solidFill>
                <a:effectLst/>
                <a:latin typeface="Poppins SemiBold" pitchFamily="2" charset="77"/>
                <a:ea typeface="Open Sans SemiBold" pitchFamily="2" charset="0"/>
                <a:cs typeface="Poppins SemiBold" pitchFamily="2" charset="77"/>
              </a:defRPr>
            </a:lvl1pPr>
          </a:lstStyle>
          <a:p>
            <a:r>
              <a:rPr lang="en-ID" dirty="0">
                <a:solidFill>
                  <a:srgbClr val="003026"/>
                </a:solidFill>
                <a:latin typeface="Arial Black" panose="020B0A04020102020204" pitchFamily="34" charset="0"/>
              </a:rPr>
              <a:t>¿De </a:t>
            </a:r>
            <a:r>
              <a:rPr lang="en-ID" dirty="0" err="1">
                <a:solidFill>
                  <a:srgbClr val="003026"/>
                </a:solidFill>
                <a:latin typeface="Arial Black" panose="020B0A04020102020204" pitchFamily="34" charset="0"/>
              </a:rPr>
              <a:t>dónde</a:t>
            </a:r>
            <a:r>
              <a:rPr lang="en-ID" dirty="0">
                <a:solidFill>
                  <a:srgbClr val="003026"/>
                </a:solidFill>
                <a:latin typeface="Arial Black" panose="020B0A04020102020204" pitchFamily="34" charset="0"/>
              </a:rPr>
              <a:t> surge </a:t>
            </a:r>
            <a:r>
              <a:rPr lang="en-ID" dirty="0" err="1">
                <a:solidFill>
                  <a:srgbClr val="003026"/>
                </a:solidFill>
                <a:latin typeface="Arial Black" panose="020B0A04020102020204" pitchFamily="34" charset="0"/>
              </a:rPr>
              <a:t>esta</a:t>
            </a:r>
            <a:r>
              <a:rPr lang="en-ID" dirty="0">
                <a:solidFill>
                  <a:srgbClr val="003026"/>
                </a:solidFill>
                <a:latin typeface="Arial Black" panose="020B0A04020102020204" pitchFamily="34" charset="0"/>
              </a:rPr>
              <a:t> </a:t>
            </a:r>
            <a:r>
              <a:rPr lang="en-ID" dirty="0" err="1">
                <a:solidFill>
                  <a:srgbClr val="003026"/>
                </a:solidFill>
                <a:latin typeface="Arial Black" panose="020B0A04020102020204" pitchFamily="34" charset="0"/>
              </a:rPr>
              <a:t>iniciativa</a:t>
            </a:r>
            <a:r>
              <a:rPr lang="en-ID" dirty="0">
                <a:solidFill>
                  <a:srgbClr val="003026"/>
                </a:solidFill>
                <a:latin typeface="Arial Black" panose="020B0A04020102020204" pitchFamily="34" charset="0"/>
              </a:rPr>
              <a:t>?</a:t>
            </a:r>
          </a:p>
        </p:txBody>
      </p:sp>
      <p:sp>
        <p:nvSpPr>
          <p:cNvPr id="8" name="TextBox 1">
            <a:extLst>
              <a:ext uri="{FF2B5EF4-FFF2-40B4-BE49-F238E27FC236}">
                <a16:creationId xmlns:a16="http://schemas.microsoft.com/office/drawing/2014/main" id="{82F60470-8C2D-5D63-ABE1-BA375C5437DA}"/>
              </a:ext>
            </a:extLst>
          </p:cNvPr>
          <p:cNvSpPr txBox="1"/>
          <p:nvPr/>
        </p:nvSpPr>
        <p:spPr>
          <a:xfrm>
            <a:off x="5293460" y="2552273"/>
            <a:ext cx="5772758" cy="3607206"/>
          </a:xfrm>
          <a:prstGeom prst="rect">
            <a:avLst/>
          </a:prstGeom>
          <a:noFill/>
        </p:spPr>
        <p:txBody>
          <a:bodyPr wrap="square" rtlCol="0">
            <a:spAutoFit/>
          </a:bodyPr>
          <a:lstStyle>
            <a:defPPr>
              <a:defRPr lang="en-US"/>
            </a:defPPr>
            <a:lvl1pPr>
              <a:lnSpc>
                <a:spcPct val="150000"/>
              </a:lnSpc>
              <a:defRPr sz="1200">
                <a:solidFill>
                  <a:schemeClr val="bg1">
                    <a:lumMod val="65000"/>
                  </a:schemeClr>
                </a:solidFill>
                <a:latin typeface="Mulish Light" pitchFamily="2" charset="77"/>
                <a:ea typeface="Open Sans Light" panose="020B0606030504020204" pitchFamily="34" charset="0"/>
                <a:cs typeface="Open Sans Light" panose="020B0606030504020204" pitchFamily="34" charset="0"/>
              </a:defRPr>
            </a:lvl1pPr>
          </a:lstStyle>
          <a:p>
            <a:pPr algn="just"/>
            <a:r>
              <a:rPr lang="es-CO" sz="1400" dirty="0">
                <a:solidFill>
                  <a:srgbClr val="003026"/>
                </a:solidFill>
                <a:latin typeface="Arial" panose="020B0604020202020204" pitchFamily="34" charset="0"/>
                <a:cs typeface="Arial" panose="020B0604020202020204" pitchFamily="34" charset="0"/>
              </a:rPr>
              <a:t>Mucho ha sido discutido sobre los numerosos esfuerzos del Gobierno actual para la reglamentación de la negociación colectiva en niveles superiores al de empresa; un primer intento se dio a través de la Reforma Laboral, que no terminó incluyendo ninguna de estas disposiciones en la Ley 2466 de 2025, y el Decreto 243 de 2024, que lo incluyó en las negociaciones colectivas de empleados públicos. </a:t>
            </a:r>
          </a:p>
          <a:p>
            <a:pPr algn="just"/>
            <a:r>
              <a:rPr lang="es-CO" sz="1400" dirty="0">
                <a:solidFill>
                  <a:srgbClr val="003026"/>
                </a:solidFill>
                <a:latin typeface="Arial" panose="020B0604020202020204" pitchFamily="34" charset="0"/>
                <a:cs typeface="Arial" panose="020B0604020202020204" pitchFamily="34" charset="0"/>
              </a:rPr>
              <a:t> </a:t>
            </a:r>
          </a:p>
          <a:p>
            <a:pPr algn="just"/>
            <a:r>
              <a:rPr lang="es-CO" sz="1400" dirty="0">
                <a:solidFill>
                  <a:srgbClr val="003026"/>
                </a:solidFill>
                <a:latin typeface="Arial" panose="020B0604020202020204" pitchFamily="34" charset="0"/>
                <a:cs typeface="Arial" panose="020B0604020202020204" pitchFamily="34" charset="0"/>
              </a:rPr>
              <a:t>Con la creación del Decreto número 0234 de 2026, se consolida la iniciativa al dictar disposiciones específicas sobre negociación colectiva unificada por niveles para las organizaciones sindicales del sector privado y los trabajadores oficiales</a:t>
            </a:r>
            <a:endParaRPr lang="id-ID" sz="1400" dirty="0">
              <a:solidFill>
                <a:srgbClr val="003026"/>
              </a:solidFill>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F62238FC-E011-1939-6E00-69B7FF8CD0DA}"/>
              </a:ext>
            </a:extLst>
          </p:cNvPr>
          <p:cNvSpPr txBox="1"/>
          <p:nvPr/>
        </p:nvSpPr>
        <p:spPr>
          <a:xfrm rot="16200000">
            <a:off x="10750620" y="1129725"/>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rgbClr val="003026"/>
                </a:solidFill>
                <a:latin typeface="Gotham Book" panose="02000604040000020004" pitchFamily="50" charset="0"/>
              </a:rPr>
              <a:t>WWW.SCOLALEGAL.COM</a:t>
            </a:r>
          </a:p>
        </p:txBody>
      </p:sp>
      <p:pic>
        <p:nvPicPr>
          <p:cNvPr id="11" name="Gráfico 10">
            <a:extLst>
              <a:ext uri="{FF2B5EF4-FFF2-40B4-BE49-F238E27FC236}">
                <a16:creationId xmlns:a16="http://schemas.microsoft.com/office/drawing/2014/main" id="{7F932206-B2CB-07E8-261F-925954FC2053}"/>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6134" y="672065"/>
            <a:ext cx="1332741" cy="387482"/>
          </a:xfrm>
          <a:prstGeom prst="rect">
            <a:avLst/>
          </a:prstGeom>
        </p:spPr>
      </p:pic>
    </p:spTree>
    <p:extLst>
      <p:ext uri="{BB962C8B-B14F-4D97-AF65-F5344CB8AC3E}">
        <p14:creationId xmlns:p14="http://schemas.microsoft.com/office/powerpoint/2010/main" val="1863766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84BD355-FECA-3E04-3752-6399428CCCD2}"/>
            </a:ext>
          </a:extLst>
        </p:cNvPr>
        <p:cNvGrpSpPr/>
        <p:nvPr/>
      </p:nvGrpSpPr>
      <p:grpSpPr>
        <a:xfrm>
          <a:off x="0" y="0"/>
          <a:ext cx="0" cy="0"/>
          <a:chOff x="0" y="0"/>
          <a:chExt cx="0" cy="0"/>
        </a:xfrm>
      </p:grpSpPr>
      <p:sp>
        <p:nvSpPr>
          <p:cNvPr id="14" name="Rectangle: Top Corners Rounded 8">
            <a:extLst>
              <a:ext uri="{FF2B5EF4-FFF2-40B4-BE49-F238E27FC236}">
                <a16:creationId xmlns:a16="http://schemas.microsoft.com/office/drawing/2014/main" id="{CC86B2F2-23BB-42A3-F30E-43FEE1661F53}"/>
              </a:ext>
            </a:extLst>
          </p:cNvPr>
          <p:cNvSpPr/>
          <p:nvPr/>
        </p:nvSpPr>
        <p:spPr>
          <a:xfrm rot="16200000">
            <a:off x="7650274" y="1699840"/>
            <a:ext cx="4202322" cy="4938343"/>
          </a:xfrm>
          <a:prstGeom prst="round2SameRect">
            <a:avLst>
              <a:gd name="adj1" fmla="val 3241"/>
              <a:gd name="adj2" fmla="val 0"/>
            </a:avLst>
          </a:prstGeom>
          <a:solidFill>
            <a:srgbClr val="75425D"/>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extBox 1">
            <a:extLst>
              <a:ext uri="{FF2B5EF4-FFF2-40B4-BE49-F238E27FC236}">
                <a16:creationId xmlns:a16="http://schemas.microsoft.com/office/drawing/2014/main" id="{11A3CF43-4782-29E9-59A8-6D9F84C804EF}"/>
              </a:ext>
            </a:extLst>
          </p:cNvPr>
          <p:cNvSpPr txBox="1"/>
          <p:nvPr/>
        </p:nvSpPr>
        <p:spPr>
          <a:xfrm>
            <a:off x="7670514" y="2403048"/>
            <a:ext cx="3534935" cy="646331"/>
          </a:xfrm>
          <a:prstGeom prst="rect">
            <a:avLst/>
          </a:prstGeom>
          <a:noFill/>
        </p:spPr>
        <p:txBody>
          <a:bodyPr wrap="square" rtlCol="0">
            <a:spAutoFit/>
          </a:bodyPr>
          <a:lstStyle/>
          <a:p>
            <a:r>
              <a:rPr lang="es-CO" b="1" dirty="0">
                <a:solidFill>
                  <a:schemeClr val="bg1"/>
                </a:solidFill>
                <a:latin typeface="Arial Black" panose="020B0A04020102020204" pitchFamily="34" charset="0"/>
              </a:rPr>
              <a:t>¿Qué es la negociación por niveles?</a:t>
            </a:r>
            <a:endParaRPr lang="es-CO" dirty="0">
              <a:solidFill>
                <a:schemeClr val="bg1"/>
              </a:solidFill>
              <a:latin typeface="Arial Black" panose="020B0A04020102020204" pitchFamily="34" charset="0"/>
            </a:endParaRPr>
          </a:p>
        </p:txBody>
      </p:sp>
      <p:sp>
        <p:nvSpPr>
          <p:cNvPr id="18" name="TextBox 7">
            <a:extLst>
              <a:ext uri="{FF2B5EF4-FFF2-40B4-BE49-F238E27FC236}">
                <a16:creationId xmlns:a16="http://schemas.microsoft.com/office/drawing/2014/main" id="{C9AEE622-908A-4846-0A74-54AFCE565357}"/>
              </a:ext>
            </a:extLst>
          </p:cNvPr>
          <p:cNvSpPr txBox="1"/>
          <p:nvPr/>
        </p:nvSpPr>
        <p:spPr>
          <a:xfrm>
            <a:off x="7762834" y="3321812"/>
            <a:ext cx="3977199" cy="2828147"/>
          </a:xfrm>
          <a:prstGeom prst="rect">
            <a:avLst/>
          </a:prstGeom>
          <a:noFill/>
        </p:spPr>
        <p:txBody>
          <a:bodyPr wrap="square" rtlCol="0">
            <a:spAutoFit/>
          </a:bodyPr>
          <a:lstStyle/>
          <a:p>
            <a:pPr algn="just">
              <a:lnSpc>
                <a:spcPct val="150000"/>
              </a:lnSpc>
            </a:pPr>
            <a:r>
              <a:rPr lang="es-CO" sz="1200" dirty="0">
                <a:solidFill>
                  <a:schemeClr val="bg1"/>
                </a:solidFill>
                <a:latin typeface="Arial" panose="020B0604020202020204" pitchFamily="34" charset="0"/>
                <a:cs typeface="Arial" panose="020B0604020202020204" pitchFamily="34" charset="0"/>
              </a:rPr>
              <a:t>La Organización Internacional del Trabajo (OIT) ha determinado que la negociación colectiva debería ser posible en todos los niveles (empresarial, sectorial, industria, </a:t>
            </a:r>
            <a:r>
              <a:rPr lang="es-CO" sz="1200" dirty="0" err="1">
                <a:solidFill>
                  <a:schemeClr val="bg1"/>
                </a:solidFill>
                <a:latin typeface="Arial" panose="020B0604020202020204" pitchFamily="34" charset="0"/>
                <a:cs typeface="Arial" panose="020B0604020202020204" pitchFamily="34" charset="0"/>
              </a:rPr>
              <a:t>etc</a:t>
            </a:r>
            <a:r>
              <a:rPr lang="es-CO" sz="1200" dirty="0">
                <a:solidFill>
                  <a:schemeClr val="bg1"/>
                </a:solidFill>
                <a:latin typeface="Arial" panose="020B0604020202020204" pitchFamily="34" charset="0"/>
                <a:cs typeface="Arial" panose="020B0604020202020204" pitchFamily="34" charset="0"/>
              </a:rPr>
              <a:t>). </a:t>
            </a:r>
          </a:p>
          <a:p>
            <a:pPr algn="just">
              <a:lnSpc>
                <a:spcPct val="150000"/>
              </a:lnSpc>
            </a:pPr>
            <a:endParaRPr lang="es-CO" sz="1200" dirty="0">
              <a:solidFill>
                <a:schemeClr val="bg1"/>
              </a:solidFill>
              <a:latin typeface="Arial" panose="020B0604020202020204" pitchFamily="34" charset="0"/>
              <a:ea typeface="Open Sans" panose="020B0606030504020204" pitchFamily="34" charset="0"/>
              <a:cs typeface="Arial" panose="020B0604020202020204" pitchFamily="34" charset="0"/>
            </a:endParaRPr>
          </a:p>
          <a:p>
            <a:pPr algn="just">
              <a:lnSpc>
                <a:spcPct val="150000"/>
              </a:lnSpc>
            </a:pPr>
            <a:r>
              <a:rPr lang="es-CO" sz="1200" dirty="0">
                <a:solidFill>
                  <a:schemeClr val="bg1"/>
                </a:solidFill>
                <a:latin typeface="Arial" panose="020B0604020202020204" pitchFamily="34" charset="0"/>
                <a:cs typeface="Arial" panose="020B0604020202020204" pitchFamily="34" charset="0"/>
              </a:rPr>
              <a:t>En ese sentido, ha desarrollado el concepto de una negociación colectiva multinivel que “consiste en la negociación bipartita entre sindicatos y organizaciones empresariales a nivel sectorial y empresa según las normas de coordinación”. </a:t>
            </a:r>
            <a:endParaRPr lang="en-US" sz="1200" dirty="0">
              <a:solidFill>
                <a:schemeClr val="bg1"/>
              </a:solidFill>
              <a:latin typeface="Arial" panose="020B0604020202020204" pitchFamily="34" charset="0"/>
              <a:cs typeface="Arial" panose="020B0604020202020204" pitchFamily="34" charset="0"/>
            </a:endParaRPr>
          </a:p>
        </p:txBody>
      </p:sp>
      <p:sp>
        <p:nvSpPr>
          <p:cNvPr id="19" name="Rectangle: Top Corners Rounded 36">
            <a:extLst>
              <a:ext uri="{FF2B5EF4-FFF2-40B4-BE49-F238E27FC236}">
                <a16:creationId xmlns:a16="http://schemas.microsoft.com/office/drawing/2014/main" id="{CBC74690-8604-DC0B-6570-B4BC8A11A3D5}"/>
              </a:ext>
            </a:extLst>
          </p:cNvPr>
          <p:cNvSpPr/>
          <p:nvPr/>
        </p:nvSpPr>
        <p:spPr>
          <a:xfrm rot="5400000" flipH="1">
            <a:off x="-1257564" y="3325416"/>
            <a:ext cx="3315228" cy="800099"/>
          </a:xfrm>
          <a:prstGeom prst="round2SameRect">
            <a:avLst>
              <a:gd name="adj1" fmla="val 11575"/>
              <a:gd name="adj2" fmla="val 0"/>
            </a:avLst>
          </a:prstGeom>
          <a:solidFill>
            <a:srgbClr val="75425D"/>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CuadroTexto 20">
            <a:extLst>
              <a:ext uri="{FF2B5EF4-FFF2-40B4-BE49-F238E27FC236}">
                <a16:creationId xmlns:a16="http://schemas.microsoft.com/office/drawing/2014/main" id="{1C5F950A-94FA-019F-4F4D-F12056A5E255}"/>
              </a:ext>
            </a:extLst>
          </p:cNvPr>
          <p:cNvSpPr txBox="1"/>
          <p:nvPr/>
        </p:nvSpPr>
        <p:spPr>
          <a:xfrm rot="16200000">
            <a:off x="10750620" y="1129725"/>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rgbClr val="003026"/>
                </a:solidFill>
                <a:latin typeface="Gotham Book" panose="02000604040000020004" pitchFamily="50" charset="0"/>
              </a:rPr>
              <a:t>WWW.SCOLALEGAL.COM</a:t>
            </a:r>
          </a:p>
        </p:txBody>
      </p:sp>
      <p:pic>
        <p:nvPicPr>
          <p:cNvPr id="22" name="Gráfico 21">
            <a:extLst>
              <a:ext uri="{FF2B5EF4-FFF2-40B4-BE49-F238E27FC236}">
                <a16:creationId xmlns:a16="http://schemas.microsoft.com/office/drawing/2014/main" id="{6A1F50BC-818A-8B42-C53A-12325B6D83BD}"/>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6134" y="672065"/>
            <a:ext cx="1332741" cy="387482"/>
          </a:xfrm>
          <a:prstGeom prst="rect">
            <a:avLst/>
          </a:prstGeom>
        </p:spPr>
      </p:pic>
      <p:pic>
        <p:nvPicPr>
          <p:cNvPr id="4" name="Marcador de posición de imagen 11" descr="Personas sentadas en una mesa&#10;&#10;El contenido generado por IA puede ser incorrecto.">
            <a:extLst>
              <a:ext uri="{FF2B5EF4-FFF2-40B4-BE49-F238E27FC236}">
                <a16:creationId xmlns:a16="http://schemas.microsoft.com/office/drawing/2014/main" id="{065BDED6-8A39-ED60-81DF-DBFDCBA756C3}"/>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65305" y="1009650"/>
            <a:ext cx="5616575" cy="4838699"/>
          </a:xfrm>
          <a:custGeom>
            <a:avLst/>
            <a:gdLst>
              <a:gd name="connsiteX0" fmla="*/ 0 w 5616575"/>
              <a:gd name="connsiteY0" fmla="*/ 0 h 4838699"/>
              <a:gd name="connsiteX1" fmla="*/ 5616575 w 5616575"/>
              <a:gd name="connsiteY1" fmla="*/ 0 h 4838699"/>
              <a:gd name="connsiteX2" fmla="*/ 5616575 w 5616575"/>
              <a:gd name="connsiteY2" fmla="*/ 4032233 h 4838699"/>
              <a:gd name="connsiteX3" fmla="*/ 4810109 w 5616575"/>
              <a:gd name="connsiteY3" fmla="*/ 4838699 h 4838699"/>
              <a:gd name="connsiteX4" fmla="*/ 0 w 5616575"/>
              <a:gd name="connsiteY4" fmla="*/ 4838699 h 4838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6575" h="4838699">
                <a:moveTo>
                  <a:pt x="0" y="0"/>
                </a:moveTo>
                <a:lnTo>
                  <a:pt x="5616575" y="0"/>
                </a:lnTo>
                <a:lnTo>
                  <a:pt x="5616575" y="4032233"/>
                </a:lnTo>
                <a:cubicBezTo>
                  <a:pt x="5616575" y="4477632"/>
                  <a:pt x="5255508" y="4838699"/>
                  <a:pt x="4810109" y="4838699"/>
                </a:cubicBezTo>
                <a:lnTo>
                  <a:pt x="0" y="4838699"/>
                </a:lnTo>
                <a:close/>
              </a:path>
            </a:pathLst>
          </a:custGeom>
        </p:spPr>
      </p:pic>
    </p:spTree>
    <p:extLst>
      <p:ext uri="{BB962C8B-B14F-4D97-AF65-F5344CB8AC3E}">
        <p14:creationId xmlns:p14="http://schemas.microsoft.com/office/powerpoint/2010/main" val="3639987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F93E1F93-2742-C599-FD92-19423F9B39D6}"/>
              </a:ext>
            </a:extLst>
          </p:cNvPr>
          <p:cNvSpPr txBox="1"/>
          <p:nvPr/>
        </p:nvSpPr>
        <p:spPr>
          <a:xfrm>
            <a:off x="646916" y="3680560"/>
            <a:ext cx="4623524" cy="1323439"/>
          </a:xfrm>
          <a:prstGeom prst="rect">
            <a:avLst/>
          </a:prstGeom>
          <a:noFill/>
        </p:spPr>
        <p:txBody>
          <a:bodyPr wrap="square" rtlCol="0">
            <a:spAutoFit/>
          </a:bodyPr>
          <a:lstStyle/>
          <a:p>
            <a:r>
              <a:rPr lang="es-CO" sz="4000" dirty="0">
                <a:solidFill>
                  <a:srgbClr val="003026"/>
                </a:solidFill>
                <a:latin typeface="Arial Black" panose="020B0A04020102020204" pitchFamily="34" charset="0"/>
                <a:ea typeface="Source Sans Pro Black" panose="020B0803030403020204" pitchFamily="34" charset="0"/>
              </a:rPr>
              <a:t>ASPECTOS CLAVES</a:t>
            </a:r>
            <a:endParaRPr lang="en-US" sz="4000" dirty="0">
              <a:solidFill>
                <a:srgbClr val="003026"/>
              </a:solidFill>
              <a:latin typeface="Arial Black" panose="020B0A04020102020204" pitchFamily="34" charset="0"/>
              <a:ea typeface="Source Sans Pro Black" panose="020B0803030403020204" pitchFamily="34" charset="0"/>
            </a:endParaRPr>
          </a:p>
        </p:txBody>
      </p:sp>
      <p:sp>
        <p:nvSpPr>
          <p:cNvPr id="8" name="CuadroTexto 7">
            <a:extLst>
              <a:ext uri="{FF2B5EF4-FFF2-40B4-BE49-F238E27FC236}">
                <a16:creationId xmlns:a16="http://schemas.microsoft.com/office/drawing/2014/main" id="{56CBFA6A-3EE7-2B22-0CCD-D6BB21E5D8BB}"/>
              </a:ext>
            </a:extLst>
          </p:cNvPr>
          <p:cNvSpPr txBox="1"/>
          <p:nvPr/>
        </p:nvSpPr>
        <p:spPr>
          <a:xfrm rot="16200000">
            <a:off x="-763654" y="1261347"/>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rgbClr val="003026"/>
                </a:solidFill>
                <a:latin typeface="Gotham Book" panose="02000604040000020004" pitchFamily="50" charset="0"/>
              </a:rPr>
              <a:t>WWW.SCOLALEGAL.COM</a:t>
            </a:r>
          </a:p>
        </p:txBody>
      </p:sp>
      <p:pic>
        <p:nvPicPr>
          <p:cNvPr id="12" name="Gráfico 11">
            <a:extLst>
              <a:ext uri="{FF2B5EF4-FFF2-40B4-BE49-F238E27FC236}">
                <a16:creationId xmlns:a16="http://schemas.microsoft.com/office/drawing/2014/main" id="{099C2FF4-D70B-EAB5-659B-7C47A60C6EBA}"/>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46916" y="2696688"/>
            <a:ext cx="2384151" cy="693170"/>
          </a:xfrm>
          <a:prstGeom prst="rect">
            <a:avLst/>
          </a:prstGeom>
        </p:spPr>
      </p:pic>
      <p:pic>
        <p:nvPicPr>
          <p:cNvPr id="16" name="Gráfico 15">
            <a:extLst>
              <a:ext uri="{FF2B5EF4-FFF2-40B4-BE49-F238E27FC236}">
                <a16:creationId xmlns:a16="http://schemas.microsoft.com/office/drawing/2014/main" id="{F6553D18-C018-9877-26B4-15C7776E6B55}"/>
              </a:ext>
            </a:extLst>
          </p:cNvPr>
          <p:cNvPicPr>
            <a:picLocks noChangeAspect="1"/>
          </p:cNvPicPr>
          <p:nvPr/>
        </p:nvPicPr>
        <p:blipFill>
          <a:blip r:embed="rId4">
            <a:extLst>
              <a:ext uri="{96DAC541-7B7A-43D3-8B79-37D633B846F1}">
                <asvg:svgBlip xmlns:asvg="http://schemas.microsoft.com/office/drawing/2016/SVG/main" r:embed="rId5"/>
              </a:ext>
            </a:extLst>
          </a:blip>
          <a:srcRect l="1" t="28944" r="45744" b="12073"/>
          <a:stretch/>
        </p:blipFill>
        <p:spPr>
          <a:xfrm>
            <a:off x="6326155" y="0"/>
            <a:ext cx="6008172" cy="6858000"/>
          </a:xfrm>
          <a:prstGeom prst="rect">
            <a:avLst/>
          </a:prstGeom>
        </p:spPr>
      </p:pic>
      <p:pic>
        <p:nvPicPr>
          <p:cNvPr id="30" name="Gráfico 29">
            <a:extLst>
              <a:ext uri="{FF2B5EF4-FFF2-40B4-BE49-F238E27FC236}">
                <a16:creationId xmlns:a16="http://schemas.microsoft.com/office/drawing/2014/main" id="{861B5C2E-D923-7730-08F7-E797ECD876CB}"/>
              </a:ext>
            </a:extLst>
          </p:cNvPr>
          <p:cNvPicPr>
            <a:picLocks noChangeAspect="1"/>
          </p:cNvPicPr>
          <p:nvPr/>
        </p:nvPicPr>
        <p:blipFill>
          <a:blip r:embed="rId6">
            <a:alphaModFix amt="11000"/>
            <a:extLst>
              <a:ext uri="{96DAC541-7B7A-43D3-8B79-37D633B846F1}">
                <asvg:svgBlip xmlns:asvg="http://schemas.microsoft.com/office/drawing/2016/SVG/main" r:embed="rId7"/>
              </a:ext>
            </a:extLst>
          </a:blip>
          <a:stretch>
            <a:fillRect/>
          </a:stretch>
        </p:blipFill>
        <p:spPr>
          <a:xfrm>
            <a:off x="6630359" y="0"/>
            <a:ext cx="5561640" cy="3389858"/>
          </a:xfrm>
          <a:prstGeom prst="rect">
            <a:avLst/>
          </a:prstGeom>
        </p:spPr>
      </p:pic>
      <p:pic>
        <p:nvPicPr>
          <p:cNvPr id="3" name="Imagen 2" descr="Un hombre y una mujer al lado de una laptop&#10;&#10;El contenido generado por IA puede ser incorrecto.">
            <a:extLst>
              <a:ext uri="{FF2B5EF4-FFF2-40B4-BE49-F238E27FC236}">
                <a16:creationId xmlns:a16="http://schemas.microsoft.com/office/drawing/2014/main" id="{66CD9EBD-C627-947D-5878-2490CEB6A6DA}"/>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flipH="1">
            <a:off x="5119132" y="3149998"/>
            <a:ext cx="6855018" cy="3708002"/>
          </a:xfrm>
          <a:prstGeom prst="rect">
            <a:avLst/>
          </a:prstGeom>
          <a:effectLst/>
        </p:spPr>
      </p:pic>
    </p:spTree>
    <p:extLst>
      <p:ext uri="{BB962C8B-B14F-4D97-AF65-F5344CB8AC3E}">
        <p14:creationId xmlns:p14="http://schemas.microsoft.com/office/powerpoint/2010/main" val="3733752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BD355-FECA-3E04-3752-6399428CCCD2}"/>
            </a:ext>
          </a:extLst>
        </p:cNvPr>
        <p:cNvGrpSpPr/>
        <p:nvPr/>
      </p:nvGrpSpPr>
      <p:grpSpPr>
        <a:xfrm>
          <a:off x="0" y="0"/>
          <a:ext cx="0" cy="0"/>
          <a:chOff x="0" y="0"/>
          <a:chExt cx="0" cy="0"/>
        </a:xfrm>
      </p:grpSpPr>
      <p:sp>
        <p:nvSpPr>
          <p:cNvPr id="14" name="Rectangle: Top Corners Rounded 8">
            <a:extLst>
              <a:ext uri="{FF2B5EF4-FFF2-40B4-BE49-F238E27FC236}">
                <a16:creationId xmlns:a16="http://schemas.microsoft.com/office/drawing/2014/main" id="{CC86B2F2-23BB-42A3-F30E-43FEE1661F53}"/>
              </a:ext>
            </a:extLst>
          </p:cNvPr>
          <p:cNvSpPr/>
          <p:nvPr/>
        </p:nvSpPr>
        <p:spPr>
          <a:xfrm rot="16200000">
            <a:off x="7585102" y="1743523"/>
            <a:ext cx="4311177" cy="4959832"/>
          </a:xfrm>
          <a:prstGeom prst="round2SameRect">
            <a:avLst>
              <a:gd name="adj1" fmla="val 3241"/>
              <a:gd name="adj2" fmla="val 0"/>
            </a:avLst>
          </a:prstGeom>
          <a:solidFill>
            <a:srgbClr val="E79D38"/>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 name="Marcador de posición de imagen 8" descr="Imagen que contiene persona, interior, edificio, ventana&#10;&#10;El contenido generado por IA puede ser incorrecto.">
            <a:extLst>
              <a:ext uri="{FF2B5EF4-FFF2-40B4-BE49-F238E27FC236}">
                <a16:creationId xmlns:a16="http://schemas.microsoft.com/office/drawing/2014/main" id="{A3846937-A726-FE29-019F-8A90D37F124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6502400" cy="6858000"/>
          </a:xfrm>
          <a:custGeom>
            <a:avLst/>
            <a:gdLst>
              <a:gd name="connsiteX0" fmla="*/ 0 w 4381500"/>
              <a:gd name="connsiteY0" fmla="*/ 0 h 2619375"/>
              <a:gd name="connsiteX1" fmla="*/ 4381500 w 4381500"/>
              <a:gd name="connsiteY1" fmla="*/ 0 h 2619375"/>
              <a:gd name="connsiteX2" fmla="*/ 4381500 w 4381500"/>
              <a:gd name="connsiteY2" fmla="*/ 2619375 h 2619375"/>
              <a:gd name="connsiteX3" fmla="*/ 0 w 4381500"/>
              <a:gd name="connsiteY3" fmla="*/ 2619375 h 2619375"/>
            </a:gdLst>
            <a:ahLst/>
            <a:cxnLst>
              <a:cxn ang="0">
                <a:pos x="connsiteX0" y="connsiteY0"/>
              </a:cxn>
              <a:cxn ang="0">
                <a:pos x="connsiteX1" y="connsiteY1"/>
              </a:cxn>
              <a:cxn ang="0">
                <a:pos x="connsiteX2" y="connsiteY2"/>
              </a:cxn>
              <a:cxn ang="0">
                <a:pos x="connsiteX3" y="connsiteY3"/>
              </a:cxn>
            </a:cxnLst>
            <a:rect l="l" t="t" r="r" b="b"/>
            <a:pathLst>
              <a:path w="4381500" h="2619375">
                <a:moveTo>
                  <a:pt x="0" y="0"/>
                </a:moveTo>
                <a:lnTo>
                  <a:pt x="4381500" y="0"/>
                </a:lnTo>
                <a:lnTo>
                  <a:pt x="4381500" y="2619375"/>
                </a:lnTo>
                <a:lnTo>
                  <a:pt x="0" y="2619375"/>
                </a:lnTo>
                <a:close/>
              </a:path>
            </a:pathLst>
          </a:custGeom>
        </p:spPr>
      </p:pic>
      <p:sp>
        <p:nvSpPr>
          <p:cNvPr id="16" name="TextBox 1">
            <a:extLst>
              <a:ext uri="{FF2B5EF4-FFF2-40B4-BE49-F238E27FC236}">
                <a16:creationId xmlns:a16="http://schemas.microsoft.com/office/drawing/2014/main" id="{11A3CF43-4782-29E9-59A8-6D9F84C804EF}"/>
              </a:ext>
            </a:extLst>
          </p:cNvPr>
          <p:cNvSpPr txBox="1"/>
          <p:nvPr/>
        </p:nvSpPr>
        <p:spPr>
          <a:xfrm>
            <a:off x="7801033" y="2592024"/>
            <a:ext cx="2464946" cy="954107"/>
          </a:xfrm>
          <a:prstGeom prst="rect">
            <a:avLst/>
          </a:prstGeom>
          <a:noFill/>
        </p:spPr>
        <p:txBody>
          <a:bodyPr wrap="square" rtlCol="0">
            <a:spAutoFit/>
          </a:bodyPr>
          <a:lstStyle/>
          <a:p>
            <a:r>
              <a:rPr lang="en-US" sz="2800" b="1" dirty="0">
                <a:solidFill>
                  <a:schemeClr val="bg1"/>
                </a:solidFill>
                <a:latin typeface="Arial Black" panose="020B0A04020102020204" pitchFamily="34" charset="0"/>
                <a:ea typeface="Inter" panose="020B0502030000000004" pitchFamily="34" charset="0"/>
              </a:rPr>
              <a:t>Regla general </a:t>
            </a:r>
          </a:p>
        </p:txBody>
      </p:sp>
      <p:sp>
        <p:nvSpPr>
          <p:cNvPr id="18" name="TextBox 7">
            <a:extLst>
              <a:ext uri="{FF2B5EF4-FFF2-40B4-BE49-F238E27FC236}">
                <a16:creationId xmlns:a16="http://schemas.microsoft.com/office/drawing/2014/main" id="{C9AEE622-908A-4846-0A74-54AFCE565357}"/>
              </a:ext>
            </a:extLst>
          </p:cNvPr>
          <p:cNvSpPr txBox="1"/>
          <p:nvPr/>
        </p:nvSpPr>
        <p:spPr>
          <a:xfrm>
            <a:off x="7636997" y="3743991"/>
            <a:ext cx="4228874" cy="2274149"/>
          </a:xfrm>
          <a:prstGeom prst="rect">
            <a:avLst/>
          </a:prstGeom>
          <a:noFill/>
        </p:spPr>
        <p:txBody>
          <a:bodyPr wrap="square" rtlCol="0">
            <a:spAutoFit/>
          </a:bodyPr>
          <a:lstStyle/>
          <a:p>
            <a:pPr algn="just">
              <a:lnSpc>
                <a:spcPct val="150000"/>
              </a:lnSpc>
            </a:pPr>
            <a:r>
              <a:rPr lang="es-CO" sz="1200" dirty="0">
                <a:solidFill>
                  <a:schemeClr val="bg1"/>
                </a:solidFill>
                <a:latin typeface="Arial" panose="020B0604020202020204" pitchFamily="34" charset="0"/>
                <a:ea typeface="Open Sans" panose="020B0606030504020204" pitchFamily="34" charset="0"/>
                <a:cs typeface="Arial" panose="020B0604020202020204" pitchFamily="34" charset="0"/>
              </a:rPr>
              <a:t>El Decreto establece que cuando concurran varias organizaciones sindicales o múltiples empleadores dentro del mismo ámbito superior a la empresa, la negociación se desarrollará en una única mesa y con un único pliego de peticiones. Es decir, esta norma pasa a plantear este mecanismo de negociación como la regla general o predilecta, determinando la base de las negociaciones en nivel de empresa. </a:t>
            </a:r>
            <a:endParaRPr lang="es-ES" sz="120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19" name="Rectangle: Top Corners Rounded 36">
            <a:extLst>
              <a:ext uri="{FF2B5EF4-FFF2-40B4-BE49-F238E27FC236}">
                <a16:creationId xmlns:a16="http://schemas.microsoft.com/office/drawing/2014/main" id="{CBC74690-8604-DC0B-6570-B4BC8A11A3D5}"/>
              </a:ext>
            </a:extLst>
          </p:cNvPr>
          <p:cNvSpPr/>
          <p:nvPr/>
        </p:nvSpPr>
        <p:spPr>
          <a:xfrm rot="5400000" flipH="1">
            <a:off x="-1257564" y="3325416"/>
            <a:ext cx="3315228" cy="800099"/>
          </a:xfrm>
          <a:prstGeom prst="round2SameRect">
            <a:avLst>
              <a:gd name="adj1" fmla="val 11575"/>
              <a:gd name="adj2" fmla="val 0"/>
            </a:avLst>
          </a:prstGeom>
          <a:solidFill>
            <a:srgbClr val="E6BE72"/>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TextBox 37">
            <a:extLst>
              <a:ext uri="{FF2B5EF4-FFF2-40B4-BE49-F238E27FC236}">
                <a16:creationId xmlns:a16="http://schemas.microsoft.com/office/drawing/2014/main" id="{DDE38BAC-9C0D-34D1-CDF8-6AE472DE7971}"/>
              </a:ext>
            </a:extLst>
          </p:cNvPr>
          <p:cNvSpPr txBox="1"/>
          <p:nvPr/>
        </p:nvSpPr>
        <p:spPr>
          <a:xfrm>
            <a:off x="199995" y="2471414"/>
            <a:ext cx="400110" cy="2508102"/>
          </a:xfrm>
          <a:prstGeom prst="rect">
            <a:avLst/>
          </a:prstGeom>
          <a:noFill/>
        </p:spPr>
        <p:txBody>
          <a:bodyPr vert="vert270" wrap="square" rtlCol="0">
            <a:spAutoFit/>
          </a:bodyPr>
          <a:lstStyle/>
          <a:p>
            <a:pPr algn="ctr"/>
            <a:r>
              <a:rPr lang="en-US" sz="1400" spc="100" dirty="0">
                <a:solidFill>
                  <a:schemeClr val="bg1"/>
                </a:solidFill>
                <a:latin typeface="Arial Black" panose="020B0A04020102020204" pitchFamily="34" charset="0"/>
                <a:cs typeface="Poppins SemiBold" panose="00000700000000000000" pitchFamily="2" charset="0"/>
              </a:rPr>
              <a:t>ALCANCE</a:t>
            </a:r>
          </a:p>
        </p:txBody>
      </p:sp>
      <p:sp>
        <p:nvSpPr>
          <p:cNvPr id="21" name="CuadroTexto 20">
            <a:extLst>
              <a:ext uri="{FF2B5EF4-FFF2-40B4-BE49-F238E27FC236}">
                <a16:creationId xmlns:a16="http://schemas.microsoft.com/office/drawing/2014/main" id="{1C5F950A-94FA-019F-4F4D-F12056A5E255}"/>
              </a:ext>
            </a:extLst>
          </p:cNvPr>
          <p:cNvSpPr txBox="1"/>
          <p:nvPr/>
        </p:nvSpPr>
        <p:spPr>
          <a:xfrm rot="16200000">
            <a:off x="10750620" y="1129725"/>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rgbClr val="003026"/>
                </a:solidFill>
                <a:latin typeface="Gotham Book" panose="02000604040000020004" pitchFamily="50" charset="0"/>
              </a:rPr>
              <a:t>WWW.SCOLALEGAL.COM</a:t>
            </a:r>
          </a:p>
        </p:txBody>
      </p:sp>
      <p:pic>
        <p:nvPicPr>
          <p:cNvPr id="22" name="Gráfico 21">
            <a:extLst>
              <a:ext uri="{FF2B5EF4-FFF2-40B4-BE49-F238E27FC236}">
                <a16:creationId xmlns:a16="http://schemas.microsoft.com/office/drawing/2014/main" id="{6A1F50BC-818A-8B42-C53A-12325B6D83B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6134" y="672065"/>
            <a:ext cx="1332741" cy="387482"/>
          </a:xfrm>
          <a:prstGeom prst="rect">
            <a:avLst/>
          </a:prstGeom>
        </p:spPr>
      </p:pic>
      <p:pic>
        <p:nvPicPr>
          <p:cNvPr id="2" name="Gráfico 1">
            <a:extLst>
              <a:ext uri="{FF2B5EF4-FFF2-40B4-BE49-F238E27FC236}">
                <a16:creationId xmlns:a16="http://schemas.microsoft.com/office/drawing/2014/main" id="{DD13A520-3C13-8453-C22E-DD245F6ACE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45166" y="2330340"/>
            <a:ext cx="1296459" cy="1215791"/>
          </a:xfrm>
          <a:prstGeom prst="rect">
            <a:avLst/>
          </a:prstGeom>
        </p:spPr>
      </p:pic>
    </p:spTree>
    <p:extLst>
      <p:ext uri="{BB962C8B-B14F-4D97-AF65-F5344CB8AC3E}">
        <p14:creationId xmlns:p14="http://schemas.microsoft.com/office/powerpoint/2010/main" val="29760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11787-F6A8-546A-3B81-C2A33CD25E4B}"/>
            </a:ext>
          </a:extLst>
        </p:cNvPr>
        <p:cNvGrpSpPr/>
        <p:nvPr/>
      </p:nvGrpSpPr>
      <p:grpSpPr>
        <a:xfrm>
          <a:off x="0" y="0"/>
          <a:ext cx="0" cy="0"/>
          <a:chOff x="0" y="0"/>
          <a:chExt cx="0" cy="0"/>
        </a:xfrm>
      </p:grpSpPr>
      <p:sp>
        <p:nvSpPr>
          <p:cNvPr id="14" name="Rectangle: Top Corners Rounded 8">
            <a:extLst>
              <a:ext uri="{FF2B5EF4-FFF2-40B4-BE49-F238E27FC236}">
                <a16:creationId xmlns:a16="http://schemas.microsoft.com/office/drawing/2014/main" id="{FB761FB6-C6CE-B48A-5C26-E265DFBD9E00}"/>
              </a:ext>
            </a:extLst>
          </p:cNvPr>
          <p:cNvSpPr/>
          <p:nvPr/>
        </p:nvSpPr>
        <p:spPr>
          <a:xfrm rot="16200000">
            <a:off x="7783392" y="1553131"/>
            <a:ext cx="3936086" cy="4938343"/>
          </a:xfrm>
          <a:prstGeom prst="round2SameRect">
            <a:avLst>
              <a:gd name="adj1" fmla="val 3241"/>
              <a:gd name="adj2" fmla="val 0"/>
            </a:avLst>
          </a:prstGeom>
          <a:solidFill>
            <a:srgbClr val="788476"/>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 name="Marcador de posición de imagen 8">
            <a:extLst>
              <a:ext uri="{FF2B5EF4-FFF2-40B4-BE49-F238E27FC236}">
                <a16:creationId xmlns:a16="http://schemas.microsoft.com/office/drawing/2014/main" id="{26E037B4-E761-7D39-8B84-361AC41C9837}"/>
              </a:ext>
            </a:extLst>
          </p:cNvPr>
          <p:cNvPicPr>
            <a:picLocks noChangeAspect="1"/>
          </p:cNvPicPr>
          <p:nvPr/>
        </p:nvPicPr>
        <p:blipFill>
          <a:blip r:embed="rId2" cstate="email">
            <a:extLst>
              <a:ext uri="{28A0092B-C50C-407E-A947-70E740481C1C}">
                <a14:useLocalDpi xmlns:a14="http://schemas.microsoft.com/office/drawing/2010/main"/>
              </a:ext>
            </a:extLst>
          </a:blip>
          <a:srcRect t="-163"/>
          <a:stretch/>
        </p:blipFill>
        <p:spPr>
          <a:xfrm>
            <a:off x="0" y="0"/>
            <a:ext cx="6502400" cy="6858000"/>
          </a:xfrm>
          <a:custGeom>
            <a:avLst/>
            <a:gdLst>
              <a:gd name="connsiteX0" fmla="*/ 0 w 4381500"/>
              <a:gd name="connsiteY0" fmla="*/ 0 h 2619375"/>
              <a:gd name="connsiteX1" fmla="*/ 4381500 w 4381500"/>
              <a:gd name="connsiteY1" fmla="*/ 0 h 2619375"/>
              <a:gd name="connsiteX2" fmla="*/ 4381500 w 4381500"/>
              <a:gd name="connsiteY2" fmla="*/ 2619375 h 2619375"/>
              <a:gd name="connsiteX3" fmla="*/ 0 w 4381500"/>
              <a:gd name="connsiteY3" fmla="*/ 2619375 h 2619375"/>
            </a:gdLst>
            <a:ahLst/>
            <a:cxnLst>
              <a:cxn ang="0">
                <a:pos x="connsiteX0" y="connsiteY0"/>
              </a:cxn>
              <a:cxn ang="0">
                <a:pos x="connsiteX1" y="connsiteY1"/>
              </a:cxn>
              <a:cxn ang="0">
                <a:pos x="connsiteX2" y="connsiteY2"/>
              </a:cxn>
              <a:cxn ang="0">
                <a:pos x="connsiteX3" y="connsiteY3"/>
              </a:cxn>
            </a:cxnLst>
            <a:rect l="l" t="t" r="r" b="b"/>
            <a:pathLst>
              <a:path w="4381500" h="2619375">
                <a:moveTo>
                  <a:pt x="0" y="0"/>
                </a:moveTo>
                <a:lnTo>
                  <a:pt x="4381500" y="0"/>
                </a:lnTo>
                <a:lnTo>
                  <a:pt x="4381500" y="2619375"/>
                </a:lnTo>
                <a:lnTo>
                  <a:pt x="0" y="2619375"/>
                </a:lnTo>
                <a:close/>
              </a:path>
            </a:pathLst>
          </a:custGeom>
        </p:spPr>
      </p:pic>
      <p:sp>
        <p:nvSpPr>
          <p:cNvPr id="16" name="TextBox 1">
            <a:extLst>
              <a:ext uri="{FF2B5EF4-FFF2-40B4-BE49-F238E27FC236}">
                <a16:creationId xmlns:a16="http://schemas.microsoft.com/office/drawing/2014/main" id="{15F84A49-44E1-9DBB-E394-FAE26B26A8DB}"/>
              </a:ext>
            </a:extLst>
          </p:cNvPr>
          <p:cNvSpPr txBox="1"/>
          <p:nvPr/>
        </p:nvSpPr>
        <p:spPr>
          <a:xfrm>
            <a:off x="7636997" y="2471414"/>
            <a:ext cx="2729188" cy="830997"/>
          </a:xfrm>
          <a:prstGeom prst="rect">
            <a:avLst/>
          </a:prstGeom>
          <a:noFill/>
        </p:spPr>
        <p:txBody>
          <a:bodyPr wrap="square" rtlCol="0">
            <a:spAutoFit/>
          </a:bodyPr>
          <a:lstStyle/>
          <a:p>
            <a:r>
              <a:rPr lang="es-CO" sz="2400" b="1" dirty="0">
                <a:solidFill>
                  <a:schemeClr val="bg1"/>
                </a:solidFill>
                <a:latin typeface="Arial Black" panose="020B0A04020102020204" pitchFamily="34" charset="0"/>
              </a:rPr>
              <a:t>Niveles de negociación</a:t>
            </a:r>
            <a:endParaRPr lang="en-US" sz="3200" dirty="0">
              <a:solidFill>
                <a:schemeClr val="bg1"/>
              </a:solidFill>
              <a:latin typeface="Arial Black" panose="020B0A04020102020204" pitchFamily="34" charset="0"/>
              <a:cs typeface="Poppins SemiBold" panose="00000700000000000000" pitchFamily="2" charset="0"/>
            </a:endParaRPr>
          </a:p>
        </p:txBody>
      </p:sp>
      <p:sp>
        <p:nvSpPr>
          <p:cNvPr id="18" name="TextBox 7">
            <a:extLst>
              <a:ext uri="{FF2B5EF4-FFF2-40B4-BE49-F238E27FC236}">
                <a16:creationId xmlns:a16="http://schemas.microsoft.com/office/drawing/2014/main" id="{9571E091-C81F-4C01-E2CB-8DE3CD83B0CF}"/>
              </a:ext>
            </a:extLst>
          </p:cNvPr>
          <p:cNvSpPr txBox="1"/>
          <p:nvPr/>
        </p:nvSpPr>
        <p:spPr>
          <a:xfrm>
            <a:off x="7636997" y="3466486"/>
            <a:ext cx="4228874" cy="1720151"/>
          </a:xfrm>
          <a:prstGeom prst="rect">
            <a:avLst/>
          </a:prstGeom>
          <a:noFill/>
        </p:spPr>
        <p:txBody>
          <a:bodyPr wrap="square" rtlCol="0">
            <a:spAutoFit/>
          </a:bodyPr>
          <a:lstStyle/>
          <a:p>
            <a:pPr algn="just">
              <a:lnSpc>
                <a:spcPct val="150000"/>
              </a:lnSpc>
            </a:pPr>
            <a:r>
              <a:rPr lang="es-CO" sz="1200" dirty="0">
                <a:solidFill>
                  <a:schemeClr val="bg1"/>
                </a:solidFill>
                <a:latin typeface="Arial" panose="020B0604020202020204" pitchFamily="34" charset="0"/>
                <a:ea typeface="Open Sans" panose="020B0606030504020204" pitchFamily="34" charset="0"/>
                <a:cs typeface="Arial" panose="020B0604020202020204" pitchFamily="34" charset="0"/>
              </a:rPr>
              <a:t>Se determina que la negociación colectiva en los niveles superiores al de la empresa podrá desarrollarse en el nivel de grupo de empresa, rama o sector de actividad o cualquier otro nivel superior al de empresa (ejemplo: organizaciones de empleadores, o gremios de empresas del sector).</a:t>
            </a:r>
            <a:endParaRPr lang="es-ES" sz="120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19" name="Rectangle: Top Corners Rounded 36">
            <a:extLst>
              <a:ext uri="{FF2B5EF4-FFF2-40B4-BE49-F238E27FC236}">
                <a16:creationId xmlns:a16="http://schemas.microsoft.com/office/drawing/2014/main" id="{70D675B1-9EEF-A5AD-C29F-1741208E48E5}"/>
              </a:ext>
            </a:extLst>
          </p:cNvPr>
          <p:cNvSpPr/>
          <p:nvPr/>
        </p:nvSpPr>
        <p:spPr>
          <a:xfrm rot="5400000" flipH="1">
            <a:off x="-1257564" y="3325416"/>
            <a:ext cx="3315228" cy="800099"/>
          </a:xfrm>
          <a:prstGeom prst="round2SameRect">
            <a:avLst>
              <a:gd name="adj1" fmla="val 11575"/>
              <a:gd name="adj2" fmla="val 0"/>
            </a:avLst>
          </a:prstGeom>
          <a:solidFill>
            <a:srgbClr val="AFBFA6"/>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TextBox 37">
            <a:extLst>
              <a:ext uri="{FF2B5EF4-FFF2-40B4-BE49-F238E27FC236}">
                <a16:creationId xmlns:a16="http://schemas.microsoft.com/office/drawing/2014/main" id="{55037FA8-3BA2-58C2-03E8-47F135F8024F}"/>
              </a:ext>
            </a:extLst>
          </p:cNvPr>
          <p:cNvSpPr txBox="1"/>
          <p:nvPr/>
        </p:nvSpPr>
        <p:spPr>
          <a:xfrm>
            <a:off x="199995" y="2471414"/>
            <a:ext cx="400110" cy="2508102"/>
          </a:xfrm>
          <a:prstGeom prst="rect">
            <a:avLst/>
          </a:prstGeom>
          <a:noFill/>
        </p:spPr>
        <p:txBody>
          <a:bodyPr vert="vert270" wrap="square" rtlCol="0">
            <a:spAutoFit/>
          </a:bodyPr>
          <a:lstStyle/>
          <a:p>
            <a:pPr algn="ctr"/>
            <a:r>
              <a:rPr lang="en-US" sz="1400" spc="100" dirty="0">
                <a:solidFill>
                  <a:schemeClr val="bg1"/>
                </a:solidFill>
                <a:latin typeface="Arial Black" panose="020B0A04020102020204" pitchFamily="34" charset="0"/>
                <a:cs typeface="Poppins SemiBold" panose="00000700000000000000" pitchFamily="2" charset="0"/>
              </a:rPr>
              <a:t>BENEFICIOS</a:t>
            </a:r>
          </a:p>
        </p:txBody>
      </p:sp>
      <p:sp>
        <p:nvSpPr>
          <p:cNvPr id="21" name="CuadroTexto 20">
            <a:extLst>
              <a:ext uri="{FF2B5EF4-FFF2-40B4-BE49-F238E27FC236}">
                <a16:creationId xmlns:a16="http://schemas.microsoft.com/office/drawing/2014/main" id="{034F92BC-0607-4880-FF16-4C72BCE86D14}"/>
              </a:ext>
            </a:extLst>
          </p:cNvPr>
          <p:cNvSpPr txBox="1"/>
          <p:nvPr/>
        </p:nvSpPr>
        <p:spPr>
          <a:xfrm rot="16200000">
            <a:off x="10750620" y="1129725"/>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rgbClr val="003026"/>
                </a:solidFill>
                <a:latin typeface="Gotham Book" panose="02000604040000020004" pitchFamily="50" charset="0"/>
              </a:rPr>
              <a:t>WWW.SCOLALEGAL.COM</a:t>
            </a:r>
          </a:p>
        </p:txBody>
      </p:sp>
      <p:pic>
        <p:nvPicPr>
          <p:cNvPr id="22" name="Gráfico 21">
            <a:extLst>
              <a:ext uri="{FF2B5EF4-FFF2-40B4-BE49-F238E27FC236}">
                <a16:creationId xmlns:a16="http://schemas.microsoft.com/office/drawing/2014/main" id="{17B7A8CE-0040-F2E2-52CB-6F5DD3F2C7EB}"/>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6134" y="672065"/>
            <a:ext cx="1332741" cy="387482"/>
          </a:xfrm>
          <a:prstGeom prst="rect">
            <a:avLst/>
          </a:prstGeom>
        </p:spPr>
      </p:pic>
      <p:pic>
        <p:nvPicPr>
          <p:cNvPr id="3" name="Gráfico 2" descr="Pirámide con niveles con relleno sólido">
            <a:extLst>
              <a:ext uri="{FF2B5EF4-FFF2-40B4-BE49-F238E27FC236}">
                <a16:creationId xmlns:a16="http://schemas.microsoft.com/office/drawing/2014/main" id="{CB6A5F6E-D352-86CB-73F3-7DA1B119AF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59329" y="2388011"/>
            <a:ext cx="914400" cy="914400"/>
          </a:xfrm>
          <a:prstGeom prst="rect">
            <a:avLst/>
          </a:prstGeom>
        </p:spPr>
      </p:pic>
    </p:spTree>
    <p:extLst>
      <p:ext uri="{BB962C8B-B14F-4D97-AF65-F5344CB8AC3E}">
        <p14:creationId xmlns:p14="http://schemas.microsoft.com/office/powerpoint/2010/main" val="1944237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DF834-D1C7-3486-1F11-8742E548CFA4}"/>
            </a:ext>
          </a:extLst>
        </p:cNvPr>
        <p:cNvGrpSpPr/>
        <p:nvPr/>
      </p:nvGrpSpPr>
      <p:grpSpPr>
        <a:xfrm>
          <a:off x="0" y="0"/>
          <a:ext cx="0" cy="0"/>
          <a:chOff x="0" y="0"/>
          <a:chExt cx="0" cy="0"/>
        </a:xfrm>
      </p:grpSpPr>
      <p:sp>
        <p:nvSpPr>
          <p:cNvPr id="14" name="Rectangle: Top Corners Rounded 8">
            <a:extLst>
              <a:ext uri="{FF2B5EF4-FFF2-40B4-BE49-F238E27FC236}">
                <a16:creationId xmlns:a16="http://schemas.microsoft.com/office/drawing/2014/main" id="{AAA8C76A-35EB-FF0A-85F8-92A48996E998}"/>
              </a:ext>
            </a:extLst>
          </p:cNvPr>
          <p:cNvSpPr/>
          <p:nvPr/>
        </p:nvSpPr>
        <p:spPr>
          <a:xfrm rot="16200000" flipV="1">
            <a:off x="314461" y="1338919"/>
            <a:ext cx="4725646" cy="5354573"/>
          </a:xfrm>
          <a:prstGeom prst="round2SameRect">
            <a:avLst>
              <a:gd name="adj1" fmla="val 3241"/>
              <a:gd name="adj2" fmla="val 0"/>
            </a:avLst>
          </a:prstGeom>
          <a:solidFill>
            <a:srgbClr val="60AFB7"/>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5" name="Marcador de posición de imagen 8">
            <a:extLst>
              <a:ext uri="{FF2B5EF4-FFF2-40B4-BE49-F238E27FC236}">
                <a16:creationId xmlns:a16="http://schemas.microsoft.com/office/drawing/2014/main" id="{D3A3813F-34D8-54BE-92B8-D463DC7D91B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09308" y="0"/>
            <a:ext cx="6502400" cy="6858000"/>
          </a:xfrm>
          <a:custGeom>
            <a:avLst/>
            <a:gdLst>
              <a:gd name="connsiteX0" fmla="*/ 0 w 4381500"/>
              <a:gd name="connsiteY0" fmla="*/ 0 h 2619375"/>
              <a:gd name="connsiteX1" fmla="*/ 4381500 w 4381500"/>
              <a:gd name="connsiteY1" fmla="*/ 0 h 2619375"/>
              <a:gd name="connsiteX2" fmla="*/ 4381500 w 4381500"/>
              <a:gd name="connsiteY2" fmla="*/ 2619375 h 2619375"/>
              <a:gd name="connsiteX3" fmla="*/ 0 w 4381500"/>
              <a:gd name="connsiteY3" fmla="*/ 2619375 h 2619375"/>
            </a:gdLst>
            <a:ahLst/>
            <a:cxnLst>
              <a:cxn ang="0">
                <a:pos x="connsiteX0" y="connsiteY0"/>
              </a:cxn>
              <a:cxn ang="0">
                <a:pos x="connsiteX1" y="connsiteY1"/>
              </a:cxn>
              <a:cxn ang="0">
                <a:pos x="connsiteX2" y="connsiteY2"/>
              </a:cxn>
              <a:cxn ang="0">
                <a:pos x="connsiteX3" y="connsiteY3"/>
              </a:cxn>
            </a:cxnLst>
            <a:rect l="l" t="t" r="r" b="b"/>
            <a:pathLst>
              <a:path w="4381500" h="2619375">
                <a:moveTo>
                  <a:pt x="0" y="0"/>
                </a:moveTo>
                <a:lnTo>
                  <a:pt x="4381500" y="0"/>
                </a:lnTo>
                <a:lnTo>
                  <a:pt x="4381500" y="2619375"/>
                </a:lnTo>
                <a:lnTo>
                  <a:pt x="0" y="2619375"/>
                </a:lnTo>
                <a:close/>
              </a:path>
            </a:pathLst>
          </a:custGeom>
        </p:spPr>
      </p:pic>
      <p:sp>
        <p:nvSpPr>
          <p:cNvPr id="16" name="TextBox 1">
            <a:extLst>
              <a:ext uri="{FF2B5EF4-FFF2-40B4-BE49-F238E27FC236}">
                <a16:creationId xmlns:a16="http://schemas.microsoft.com/office/drawing/2014/main" id="{2C003555-277A-F364-FE9E-293D93B52302}"/>
              </a:ext>
            </a:extLst>
          </p:cNvPr>
          <p:cNvSpPr txBox="1"/>
          <p:nvPr/>
        </p:nvSpPr>
        <p:spPr>
          <a:xfrm>
            <a:off x="1899661" y="2238430"/>
            <a:ext cx="2444860" cy="892552"/>
          </a:xfrm>
          <a:prstGeom prst="rect">
            <a:avLst/>
          </a:prstGeom>
          <a:noFill/>
        </p:spPr>
        <p:txBody>
          <a:bodyPr wrap="square" rtlCol="0">
            <a:spAutoFit/>
          </a:bodyPr>
          <a:lstStyle/>
          <a:p>
            <a:r>
              <a:rPr lang="en-US" sz="2600" dirty="0">
                <a:solidFill>
                  <a:schemeClr val="bg1"/>
                </a:solidFill>
                <a:latin typeface="Arial Black" panose="020B0A04020102020204" pitchFamily="34" charset="0"/>
                <a:cs typeface="Poppins SemiBold" panose="00000700000000000000" pitchFamily="2" charset="0"/>
              </a:rPr>
              <a:t>Partes de la </a:t>
            </a:r>
            <a:r>
              <a:rPr lang="en-US" sz="2600" dirty="0" err="1">
                <a:solidFill>
                  <a:schemeClr val="bg1"/>
                </a:solidFill>
                <a:latin typeface="Arial Black" panose="020B0A04020102020204" pitchFamily="34" charset="0"/>
                <a:cs typeface="Poppins SemiBold" panose="00000700000000000000" pitchFamily="2" charset="0"/>
              </a:rPr>
              <a:t>negociación</a:t>
            </a:r>
            <a:r>
              <a:rPr lang="en-US" sz="2600" dirty="0">
                <a:solidFill>
                  <a:schemeClr val="bg1"/>
                </a:solidFill>
                <a:latin typeface="Arial Black" panose="020B0A04020102020204" pitchFamily="34" charset="0"/>
                <a:cs typeface="Poppins SemiBold" panose="00000700000000000000" pitchFamily="2" charset="0"/>
              </a:rPr>
              <a:t> </a:t>
            </a:r>
          </a:p>
        </p:txBody>
      </p:sp>
      <p:sp>
        <p:nvSpPr>
          <p:cNvPr id="18" name="TextBox 7">
            <a:extLst>
              <a:ext uri="{FF2B5EF4-FFF2-40B4-BE49-F238E27FC236}">
                <a16:creationId xmlns:a16="http://schemas.microsoft.com/office/drawing/2014/main" id="{81589C15-B35D-8D99-B4C0-B8CD28A6284F}"/>
              </a:ext>
            </a:extLst>
          </p:cNvPr>
          <p:cNvSpPr txBox="1"/>
          <p:nvPr/>
        </p:nvSpPr>
        <p:spPr>
          <a:xfrm>
            <a:off x="347799" y="3357788"/>
            <a:ext cx="4658970" cy="2828147"/>
          </a:xfrm>
          <a:prstGeom prst="rect">
            <a:avLst/>
          </a:prstGeom>
          <a:noFill/>
        </p:spPr>
        <p:txBody>
          <a:bodyPr wrap="square" rtlCol="0">
            <a:spAutoFit/>
          </a:bodyPr>
          <a:lstStyle/>
          <a:p>
            <a:pPr algn="just">
              <a:lnSpc>
                <a:spcPct val="150000"/>
              </a:lnSpc>
            </a:pPr>
            <a:r>
              <a:rPr lang="es-CO" sz="1200" dirty="0">
                <a:solidFill>
                  <a:schemeClr val="bg1"/>
                </a:solidFill>
                <a:latin typeface="Arial" panose="020B0604020202020204" pitchFamily="34" charset="0"/>
                <a:ea typeface="Open Sans" panose="020B0606030504020204" pitchFamily="34" charset="0"/>
                <a:cs typeface="Arial" panose="020B0604020202020204" pitchFamily="34" charset="0"/>
              </a:rPr>
              <a:t>Harán parte de la negociación por niveles, por una parte, una o varias organizaciones de trabajadores representativas. En caso de que las organizaciones sindicales no logren un acuerdo, la conformación de la comisión negociadora será directamente proporcional al número de afiliados sin que exceda de 20 integrantes a nivel sectorial o 15 en otro nivel de negociación. Se garantizará que las organizaciones minoritarias participen con, al menos, un representante. Por otra parte, se conformará por uno o varios empleadores o asociaciones de empleadores representativos de cada nivel.</a:t>
            </a:r>
            <a:endParaRPr lang="es-ES" sz="120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19" name="Rectangle: Top Corners Rounded 36">
            <a:extLst>
              <a:ext uri="{FF2B5EF4-FFF2-40B4-BE49-F238E27FC236}">
                <a16:creationId xmlns:a16="http://schemas.microsoft.com/office/drawing/2014/main" id="{DEB1F612-936A-039B-187F-223C67F05FE7}"/>
              </a:ext>
            </a:extLst>
          </p:cNvPr>
          <p:cNvSpPr/>
          <p:nvPr/>
        </p:nvSpPr>
        <p:spPr>
          <a:xfrm rot="16200000" flipH="1">
            <a:off x="10154334" y="3389922"/>
            <a:ext cx="3315228" cy="800099"/>
          </a:xfrm>
          <a:prstGeom prst="round2SameRect">
            <a:avLst>
              <a:gd name="adj1" fmla="val 11575"/>
              <a:gd name="adj2" fmla="val 0"/>
            </a:avLst>
          </a:prstGeom>
          <a:solidFill>
            <a:srgbClr val="3D90A1"/>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TextBox 37">
            <a:extLst>
              <a:ext uri="{FF2B5EF4-FFF2-40B4-BE49-F238E27FC236}">
                <a16:creationId xmlns:a16="http://schemas.microsoft.com/office/drawing/2014/main" id="{8AE2E679-C627-56C5-30B1-85012603AE09}"/>
              </a:ext>
            </a:extLst>
          </p:cNvPr>
          <p:cNvSpPr txBox="1"/>
          <p:nvPr/>
        </p:nvSpPr>
        <p:spPr>
          <a:xfrm>
            <a:off x="11686716" y="2456866"/>
            <a:ext cx="400110" cy="2508102"/>
          </a:xfrm>
          <a:prstGeom prst="rect">
            <a:avLst/>
          </a:prstGeom>
          <a:noFill/>
        </p:spPr>
        <p:txBody>
          <a:bodyPr vert="vert270" wrap="square" rtlCol="0">
            <a:spAutoFit/>
          </a:bodyPr>
          <a:lstStyle/>
          <a:p>
            <a:pPr algn="ctr"/>
            <a:r>
              <a:rPr lang="en-US" sz="1400" spc="100" dirty="0">
                <a:solidFill>
                  <a:schemeClr val="bg1"/>
                </a:solidFill>
                <a:latin typeface="Arial Black" panose="020B0A04020102020204" pitchFamily="34" charset="0"/>
                <a:cs typeface="Poppins SemiBold" panose="00000700000000000000" pitchFamily="2" charset="0"/>
              </a:rPr>
              <a:t>PARTES</a:t>
            </a:r>
          </a:p>
        </p:txBody>
      </p:sp>
      <p:sp>
        <p:nvSpPr>
          <p:cNvPr id="21" name="CuadroTexto 20">
            <a:extLst>
              <a:ext uri="{FF2B5EF4-FFF2-40B4-BE49-F238E27FC236}">
                <a16:creationId xmlns:a16="http://schemas.microsoft.com/office/drawing/2014/main" id="{63B3FEDD-1747-9DE6-9CE7-C3BBD37FFF43}"/>
              </a:ext>
            </a:extLst>
          </p:cNvPr>
          <p:cNvSpPr txBox="1"/>
          <p:nvPr/>
        </p:nvSpPr>
        <p:spPr>
          <a:xfrm rot="16200000">
            <a:off x="10750620" y="1129725"/>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chemeClr val="bg1"/>
                </a:solidFill>
                <a:latin typeface="Gotham Book" panose="02000604040000020004" pitchFamily="50" charset="0"/>
              </a:rPr>
              <a:t>WWW.SCOLALEGAL.COM</a:t>
            </a:r>
          </a:p>
        </p:txBody>
      </p:sp>
      <p:pic>
        <p:nvPicPr>
          <p:cNvPr id="22" name="Gráfico 21">
            <a:extLst>
              <a:ext uri="{FF2B5EF4-FFF2-40B4-BE49-F238E27FC236}">
                <a16:creationId xmlns:a16="http://schemas.microsoft.com/office/drawing/2014/main" id="{A87EE00C-9E3E-FE02-5A9A-CD3ADD46FEDC}"/>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6134" y="672065"/>
            <a:ext cx="1332741" cy="387482"/>
          </a:xfrm>
          <a:prstGeom prst="rect">
            <a:avLst/>
          </a:prstGeom>
        </p:spPr>
      </p:pic>
      <p:pic>
        <p:nvPicPr>
          <p:cNvPr id="3" name="Gráfico 2" descr="Usuarios con relleno sólido">
            <a:extLst>
              <a:ext uri="{FF2B5EF4-FFF2-40B4-BE49-F238E27FC236}">
                <a16:creationId xmlns:a16="http://schemas.microsoft.com/office/drawing/2014/main" id="{DFD46CE4-CED0-E0BE-466C-BA0B2EA5BB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7893" y="2196754"/>
            <a:ext cx="966885" cy="966885"/>
          </a:xfrm>
          <a:prstGeom prst="rect">
            <a:avLst/>
          </a:prstGeom>
        </p:spPr>
      </p:pic>
    </p:spTree>
    <p:extLst>
      <p:ext uri="{BB962C8B-B14F-4D97-AF65-F5344CB8AC3E}">
        <p14:creationId xmlns:p14="http://schemas.microsoft.com/office/powerpoint/2010/main" val="2891231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A7578B2-EE9E-B6AD-2B5F-4B1AD4730013}"/>
            </a:ext>
          </a:extLst>
        </p:cNvPr>
        <p:cNvGrpSpPr/>
        <p:nvPr/>
      </p:nvGrpSpPr>
      <p:grpSpPr>
        <a:xfrm>
          <a:off x="0" y="0"/>
          <a:ext cx="0" cy="0"/>
          <a:chOff x="0" y="0"/>
          <a:chExt cx="0" cy="0"/>
        </a:xfrm>
      </p:grpSpPr>
      <p:sp>
        <p:nvSpPr>
          <p:cNvPr id="2" name="Rectangle: Single Corner Rounded 2">
            <a:extLst>
              <a:ext uri="{FF2B5EF4-FFF2-40B4-BE49-F238E27FC236}">
                <a16:creationId xmlns:a16="http://schemas.microsoft.com/office/drawing/2014/main" id="{C5B02B6F-7B7B-D017-6205-8BC1A0D9F8FE}"/>
              </a:ext>
            </a:extLst>
          </p:cNvPr>
          <p:cNvSpPr/>
          <p:nvPr/>
        </p:nvSpPr>
        <p:spPr>
          <a:xfrm>
            <a:off x="479424" y="3810000"/>
            <a:ext cx="2606675" cy="2606675"/>
          </a:xfrm>
          <a:prstGeom prst="round1Rect">
            <a:avLst/>
          </a:prstGeom>
          <a:solidFill>
            <a:srgbClr val="472A38"/>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 name="Rectangle: Single Corner Rounded 3">
            <a:extLst>
              <a:ext uri="{FF2B5EF4-FFF2-40B4-BE49-F238E27FC236}">
                <a16:creationId xmlns:a16="http://schemas.microsoft.com/office/drawing/2014/main" id="{30DCD7EE-B6DA-007F-E8B1-773587D32DF2}"/>
              </a:ext>
            </a:extLst>
          </p:cNvPr>
          <p:cNvSpPr/>
          <p:nvPr/>
        </p:nvSpPr>
        <p:spPr>
          <a:xfrm flipH="1">
            <a:off x="3086099" y="3810000"/>
            <a:ext cx="2606675" cy="2606675"/>
          </a:xfrm>
          <a:prstGeom prst="round1Rect">
            <a:avLst/>
          </a:prstGeom>
          <a:solidFill>
            <a:srgbClr val="75425D"/>
          </a:solidFill>
          <a:ln>
            <a:noFill/>
          </a:ln>
          <a:effectLst>
            <a:outerShdw blurRad="381000" dist="190500" dir="2700000" algn="tl" rotWithShape="0">
              <a:schemeClr val="accent1">
                <a:alpha val="9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8" name="Rectangle: Single Corner Rounded 4">
            <a:extLst>
              <a:ext uri="{FF2B5EF4-FFF2-40B4-BE49-F238E27FC236}">
                <a16:creationId xmlns:a16="http://schemas.microsoft.com/office/drawing/2014/main" id="{79852380-8228-38ED-0FF4-D2B7C136F84B}"/>
              </a:ext>
            </a:extLst>
          </p:cNvPr>
          <p:cNvSpPr/>
          <p:nvPr/>
        </p:nvSpPr>
        <p:spPr>
          <a:xfrm>
            <a:off x="5692774" y="3810000"/>
            <a:ext cx="2606675" cy="2606675"/>
          </a:xfrm>
          <a:prstGeom prst="round1Rect">
            <a:avLst/>
          </a:prstGeom>
          <a:solidFill>
            <a:srgbClr val="997B85"/>
          </a:solidFill>
          <a:ln>
            <a:noFill/>
          </a:ln>
          <a:effectLst>
            <a:outerShdw blurRad="381000" dist="190500" dir="2700000" algn="tl" rotWithShape="0">
              <a:schemeClr val="accent2">
                <a:alpha val="9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1" name="TextBox 6">
            <a:extLst>
              <a:ext uri="{FF2B5EF4-FFF2-40B4-BE49-F238E27FC236}">
                <a16:creationId xmlns:a16="http://schemas.microsoft.com/office/drawing/2014/main" id="{381488F0-454B-B111-DD47-EA7B7D445D60}"/>
              </a:ext>
            </a:extLst>
          </p:cNvPr>
          <p:cNvSpPr txBox="1"/>
          <p:nvPr/>
        </p:nvSpPr>
        <p:spPr>
          <a:xfrm>
            <a:off x="652274" y="1203400"/>
            <a:ext cx="6432257" cy="1323439"/>
          </a:xfrm>
          <a:prstGeom prst="rect">
            <a:avLst/>
          </a:prstGeom>
          <a:noFill/>
        </p:spPr>
        <p:txBody>
          <a:bodyPr wrap="square" rtlCol="0">
            <a:spAutoFit/>
          </a:bodyPr>
          <a:lstStyle/>
          <a:p>
            <a:r>
              <a:rPr lang="en-US" sz="4000" dirty="0" err="1">
                <a:solidFill>
                  <a:srgbClr val="003026"/>
                </a:solidFill>
                <a:latin typeface="Arial Black" panose="020B0A04020102020204" pitchFamily="34" charset="0"/>
                <a:ea typeface="Roboto Slab" pitchFamily="2" charset="0"/>
                <a:cs typeface="Poppins" panose="00000500000000000000" pitchFamily="2" charset="0"/>
              </a:rPr>
              <a:t>Criterio</a:t>
            </a:r>
            <a:r>
              <a:rPr lang="en-US" sz="4000" dirty="0">
                <a:solidFill>
                  <a:srgbClr val="003026"/>
                </a:solidFill>
                <a:latin typeface="Arial Black" panose="020B0A04020102020204" pitchFamily="34" charset="0"/>
                <a:ea typeface="Roboto Slab" pitchFamily="2" charset="0"/>
                <a:cs typeface="Poppins" panose="00000500000000000000" pitchFamily="2" charset="0"/>
              </a:rPr>
              <a:t> de </a:t>
            </a:r>
            <a:r>
              <a:rPr lang="en-US" sz="4000" dirty="0" err="1">
                <a:solidFill>
                  <a:srgbClr val="003026"/>
                </a:solidFill>
                <a:latin typeface="Arial Black" panose="020B0A04020102020204" pitchFamily="34" charset="0"/>
                <a:ea typeface="Roboto Slab" pitchFamily="2" charset="0"/>
                <a:cs typeface="Poppins" panose="00000500000000000000" pitchFamily="2" charset="0"/>
              </a:rPr>
              <a:t>representatividad</a:t>
            </a:r>
            <a:endParaRPr lang="en-US" sz="4000" dirty="0">
              <a:solidFill>
                <a:srgbClr val="003026"/>
              </a:solidFill>
              <a:latin typeface="Arial Black" panose="020B0A04020102020204" pitchFamily="34" charset="0"/>
              <a:ea typeface="Roboto Slab" pitchFamily="2" charset="0"/>
              <a:cs typeface="Poppins" panose="00000500000000000000" pitchFamily="2" charset="0"/>
            </a:endParaRPr>
          </a:p>
        </p:txBody>
      </p:sp>
      <p:sp>
        <p:nvSpPr>
          <p:cNvPr id="12" name="TextBox 7">
            <a:extLst>
              <a:ext uri="{FF2B5EF4-FFF2-40B4-BE49-F238E27FC236}">
                <a16:creationId xmlns:a16="http://schemas.microsoft.com/office/drawing/2014/main" id="{BF70E637-8A0B-136B-1813-73E839DFA6F5}"/>
              </a:ext>
            </a:extLst>
          </p:cNvPr>
          <p:cNvSpPr txBox="1"/>
          <p:nvPr/>
        </p:nvSpPr>
        <p:spPr>
          <a:xfrm>
            <a:off x="618301" y="2627002"/>
            <a:ext cx="6548502" cy="830997"/>
          </a:xfrm>
          <a:prstGeom prst="rect">
            <a:avLst/>
          </a:prstGeom>
          <a:noFill/>
        </p:spPr>
        <p:txBody>
          <a:bodyPr wrap="square" rtlCol="0">
            <a:spAutoFit/>
          </a:bodyPr>
          <a:lstStyle/>
          <a:p>
            <a:pPr lvl="0" algn="just"/>
            <a:r>
              <a:rPr lang="es-CO" sz="1600" dirty="0">
                <a:latin typeface="Arial" panose="020B0604020202020204" pitchFamily="34" charset="0"/>
                <a:cs typeface="Arial" panose="020B0604020202020204" pitchFamily="34" charset="0"/>
              </a:rPr>
              <a:t>El Decreto plantea que en caso de desacuerdo para conformar las respectivas comisiones se deberá tener en cuenta los siguientes criterios de representatividad: </a:t>
            </a:r>
          </a:p>
        </p:txBody>
      </p:sp>
      <p:grpSp>
        <p:nvGrpSpPr>
          <p:cNvPr id="13" name="Group 10">
            <a:extLst>
              <a:ext uri="{FF2B5EF4-FFF2-40B4-BE49-F238E27FC236}">
                <a16:creationId xmlns:a16="http://schemas.microsoft.com/office/drawing/2014/main" id="{ABC39048-ADF8-1C98-A0F9-5263F6A23BEE}"/>
              </a:ext>
            </a:extLst>
          </p:cNvPr>
          <p:cNvGrpSpPr/>
          <p:nvPr/>
        </p:nvGrpSpPr>
        <p:grpSpPr>
          <a:xfrm>
            <a:off x="779355" y="4268837"/>
            <a:ext cx="1980001" cy="1594808"/>
            <a:chOff x="779355" y="4255364"/>
            <a:chExt cx="1980001" cy="1594808"/>
          </a:xfrm>
        </p:grpSpPr>
        <p:sp>
          <p:nvSpPr>
            <p:cNvPr id="14" name="TextBox 8">
              <a:extLst>
                <a:ext uri="{FF2B5EF4-FFF2-40B4-BE49-F238E27FC236}">
                  <a16:creationId xmlns:a16="http://schemas.microsoft.com/office/drawing/2014/main" id="{DECAB84E-63E3-E141-F29E-E3117421B75F}"/>
                </a:ext>
              </a:extLst>
            </p:cNvPr>
            <p:cNvSpPr txBox="1"/>
            <p:nvPr/>
          </p:nvSpPr>
          <p:spPr>
            <a:xfrm>
              <a:off x="807717" y="4255364"/>
              <a:ext cx="1951639" cy="276999"/>
            </a:xfrm>
            <a:prstGeom prst="rect">
              <a:avLst/>
            </a:prstGeom>
            <a:noFill/>
          </p:spPr>
          <p:txBody>
            <a:bodyPr wrap="square" lIns="0" tIns="0" rIns="0" bIns="0" rtlCol="0">
              <a:spAutoFit/>
            </a:bodyPr>
            <a:lstStyle/>
            <a:p>
              <a:r>
                <a:rPr lang="es-CO" dirty="0">
                  <a:solidFill>
                    <a:schemeClr val="bg1"/>
                  </a:solidFill>
                  <a:latin typeface="Arial Black" panose="020B0A04020102020204" pitchFamily="34" charset="0"/>
                </a:rPr>
                <a:t>Sindicatos</a:t>
              </a:r>
              <a:endParaRPr lang="en-US" dirty="0">
                <a:solidFill>
                  <a:schemeClr val="bg1"/>
                </a:solidFill>
                <a:latin typeface="Arial Black" panose="020B0A04020102020204" pitchFamily="34" charset="0"/>
              </a:endParaRPr>
            </a:p>
          </p:txBody>
        </p:sp>
        <p:sp>
          <p:nvSpPr>
            <p:cNvPr id="15" name="TextBox 142">
              <a:extLst>
                <a:ext uri="{FF2B5EF4-FFF2-40B4-BE49-F238E27FC236}">
                  <a16:creationId xmlns:a16="http://schemas.microsoft.com/office/drawing/2014/main" id="{00904CA1-A137-1389-ABBE-4E9E7BBB8096}"/>
                </a:ext>
              </a:extLst>
            </p:cNvPr>
            <p:cNvSpPr txBox="1"/>
            <p:nvPr/>
          </p:nvSpPr>
          <p:spPr>
            <a:xfrm flipH="1">
              <a:off x="779355" y="4865864"/>
              <a:ext cx="1951640" cy="98430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s-CO" sz="1100" dirty="0">
                  <a:solidFill>
                    <a:schemeClr val="bg1"/>
                  </a:solidFill>
                  <a:latin typeface="Arial" panose="020B0604020202020204" pitchFamily="34" charset="0"/>
                  <a:cs typeface="Arial" panose="020B0604020202020204" pitchFamily="34" charset="0"/>
                </a:rPr>
                <a:t>La representatividad de los sindicatos para negociar se determina por el número de afiliados en el nivel respectivo</a:t>
              </a:r>
              <a:endParaRPr lang="en-US" sz="900" dirty="0">
                <a:solidFill>
                  <a:schemeClr val="bg1"/>
                </a:solidFill>
                <a:latin typeface="Arial" panose="020B0604020202020204" pitchFamily="34" charset="0"/>
                <a:ea typeface="Lato" panose="020F0502020204030203" pitchFamily="34" charset="0"/>
                <a:cs typeface="Arial" panose="020B0604020202020204" pitchFamily="34" charset="0"/>
              </a:endParaRPr>
            </a:p>
          </p:txBody>
        </p:sp>
      </p:grpSp>
      <p:grpSp>
        <p:nvGrpSpPr>
          <p:cNvPr id="16" name="Group 19">
            <a:extLst>
              <a:ext uri="{FF2B5EF4-FFF2-40B4-BE49-F238E27FC236}">
                <a16:creationId xmlns:a16="http://schemas.microsoft.com/office/drawing/2014/main" id="{9857355A-4DC1-907B-4EF2-F227128D1BE3}"/>
              </a:ext>
            </a:extLst>
          </p:cNvPr>
          <p:cNvGrpSpPr/>
          <p:nvPr/>
        </p:nvGrpSpPr>
        <p:grpSpPr>
          <a:xfrm>
            <a:off x="3441202" y="4268837"/>
            <a:ext cx="1968196" cy="1689898"/>
            <a:chOff x="779355" y="4255364"/>
            <a:chExt cx="1968196" cy="1689898"/>
          </a:xfrm>
        </p:grpSpPr>
        <p:sp>
          <p:nvSpPr>
            <p:cNvPr id="17" name="TextBox 20">
              <a:extLst>
                <a:ext uri="{FF2B5EF4-FFF2-40B4-BE49-F238E27FC236}">
                  <a16:creationId xmlns:a16="http://schemas.microsoft.com/office/drawing/2014/main" id="{D918DDD2-61C5-4A5E-1AAD-3055F60A5BAB}"/>
                </a:ext>
              </a:extLst>
            </p:cNvPr>
            <p:cNvSpPr txBox="1"/>
            <p:nvPr/>
          </p:nvSpPr>
          <p:spPr>
            <a:xfrm>
              <a:off x="807718" y="4255364"/>
              <a:ext cx="1375645" cy="276999"/>
            </a:xfrm>
            <a:prstGeom prst="rect">
              <a:avLst/>
            </a:prstGeom>
            <a:noFill/>
          </p:spPr>
          <p:txBody>
            <a:bodyPr wrap="square" lIns="0" tIns="0" rIns="0" bIns="0" rtlCol="0">
              <a:spAutoFit/>
            </a:bodyPr>
            <a:lstStyle/>
            <a:p>
              <a:r>
                <a:rPr lang="en-US" dirty="0">
                  <a:solidFill>
                    <a:schemeClr val="bg1"/>
                  </a:solidFill>
                  <a:latin typeface="Arial Black" panose="020B0A04020102020204" pitchFamily="34" charset="0"/>
                </a:rPr>
                <a:t>Empresas</a:t>
              </a:r>
            </a:p>
          </p:txBody>
        </p:sp>
        <p:sp>
          <p:nvSpPr>
            <p:cNvPr id="18" name="TextBox 142">
              <a:extLst>
                <a:ext uri="{FF2B5EF4-FFF2-40B4-BE49-F238E27FC236}">
                  <a16:creationId xmlns:a16="http://schemas.microsoft.com/office/drawing/2014/main" id="{04CE98E2-E01D-00A0-86D6-0C37235721F5}"/>
                </a:ext>
              </a:extLst>
            </p:cNvPr>
            <p:cNvSpPr txBox="1"/>
            <p:nvPr/>
          </p:nvSpPr>
          <p:spPr>
            <a:xfrm flipH="1">
              <a:off x="779355" y="4865864"/>
              <a:ext cx="1968196" cy="107939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s-MX" sz="1200" dirty="0">
                  <a:solidFill>
                    <a:schemeClr val="bg1"/>
                  </a:solidFill>
                  <a:ea typeface="Lato" panose="020F0502020204030203" pitchFamily="34" charset="0"/>
                  <a:cs typeface="Lato" panose="020F0502020204030203" pitchFamily="34" charset="0"/>
                </a:rPr>
                <a:t>La representatividad de los empleadores se determinará con base en criterios objetivos, verificables y proporcionales</a:t>
              </a:r>
              <a:endParaRPr lang="en-US" sz="1200" dirty="0">
                <a:solidFill>
                  <a:schemeClr val="bg1"/>
                </a:solidFill>
                <a:ea typeface="Lato" panose="020F0502020204030203" pitchFamily="34" charset="0"/>
                <a:cs typeface="Lato" panose="020F0502020204030203" pitchFamily="34" charset="0"/>
              </a:endParaRPr>
            </a:p>
          </p:txBody>
        </p:sp>
      </p:grpSp>
      <p:sp>
        <p:nvSpPr>
          <p:cNvPr id="21" name="TextBox 142">
            <a:extLst>
              <a:ext uri="{FF2B5EF4-FFF2-40B4-BE49-F238E27FC236}">
                <a16:creationId xmlns:a16="http://schemas.microsoft.com/office/drawing/2014/main" id="{FFA8CF89-E805-01E7-5AD5-4925FAB3852C}"/>
              </a:ext>
            </a:extLst>
          </p:cNvPr>
          <p:cNvSpPr txBox="1"/>
          <p:nvPr/>
        </p:nvSpPr>
        <p:spPr>
          <a:xfrm flipH="1">
            <a:off x="5991301" y="4053718"/>
            <a:ext cx="1968196" cy="24840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dirty="0">
                <a:solidFill>
                  <a:schemeClr val="bg1"/>
                </a:solidFill>
                <a:ea typeface="Lato" panose="020F0502020204030203" pitchFamily="34" charset="0"/>
                <a:cs typeface="Lato" panose="020F0502020204030203" pitchFamily="34" charset="0"/>
              </a:rPr>
              <a:t>Lo anterior de </a:t>
            </a:r>
            <a:r>
              <a:rPr lang="en-US" sz="1200" dirty="0" err="1">
                <a:solidFill>
                  <a:schemeClr val="bg1"/>
                </a:solidFill>
                <a:ea typeface="Lato" panose="020F0502020204030203" pitchFamily="34" charset="0"/>
                <a:cs typeface="Lato" panose="020F0502020204030203" pitchFamily="34" charset="0"/>
              </a:rPr>
              <a:t>acuerdo</a:t>
            </a:r>
            <a:r>
              <a:rPr lang="en-US" sz="1200" dirty="0">
                <a:solidFill>
                  <a:schemeClr val="bg1"/>
                </a:solidFill>
                <a:ea typeface="Lato" panose="020F0502020204030203" pitchFamily="34" charset="0"/>
                <a:cs typeface="Lato" panose="020F0502020204030203" pitchFamily="34" charset="0"/>
              </a:rPr>
              <a:t> con: </a:t>
            </a:r>
          </a:p>
        </p:txBody>
      </p:sp>
      <p:sp>
        <p:nvSpPr>
          <p:cNvPr id="24" name="Freeform: Shape 44">
            <a:extLst>
              <a:ext uri="{FF2B5EF4-FFF2-40B4-BE49-F238E27FC236}">
                <a16:creationId xmlns:a16="http://schemas.microsoft.com/office/drawing/2014/main" id="{EA0E7767-6E8F-6E81-F783-84B3FB048111}"/>
              </a:ext>
            </a:extLst>
          </p:cNvPr>
          <p:cNvSpPr/>
          <p:nvPr/>
        </p:nvSpPr>
        <p:spPr>
          <a:xfrm>
            <a:off x="11133520" y="3227201"/>
            <a:ext cx="1058480" cy="582796"/>
          </a:xfrm>
          <a:custGeom>
            <a:avLst/>
            <a:gdLst>
              <a:gd name="connsiteX0" fmla="*/ 606635 w 1347044"/>
              <a:gd name="connsiteY0" fmla="*/ 741678 h 741678"/>
              <a:gd name="connsiteX1" fmla="*/ 673522 w 1347044"/>
              <a:gd name="connsiteY1" fmla="*/ 741678 h 741678"/>
              <a:gd name="connsiteX2" fmla="*/ 740409 w 1347044"/>
              <a:gd name="connsiteY2" fmla="*/ 741678 h 741678"/>
              <a:gd name="connsiteX3" fmla="*/ 740409 w 1347044"/>
              <a:gd name="connsiteY3" fmla="*/ 741678 h 741678"/>
              <a:gd name="connsiteX4" fmla="*/ 849832 w 1347044"/>
              <a:gd name="connsiteY4" fmla="*/ 741677 h 741678"/>
              <a:gd name="connsiteX5" fmla="*/ 1347044 w 1347044"/>
              <a:gd name="connsiteY5" fmla="*/ 243196 h 741678"/>
              <a:gd name="connsiteX6" fmla="*/ 1346424 w 1347044"/>
              <a:gd name="connsiteY6" fmla="*/ 0 h 741678"/>
              <a:gd name="connsiteX7" fmla="*/ 732899 w 1347044"/>
              <a:gd name="connsiteY7" fmla="*/ 327598 h 741678"/>
              <a:gd name="connsiteX8" fmla="*/ 673522 w 1347044"/>
              <a:gd name="connsiteY8" fmla="*/ 437208 h 741678"/>
              <a:gd name="connsiteX9" fmla="*/ 614145 w 1347044"/>
              <a:gd name="connsiteY9" fmla="*/ 327598 h 741678"/>
              <a:gd name="connsiteX10" fmla="*/ 620 w 1347044"/>
              <a:gd name="connsiteY10" fmla="*/ 0 h 741678"/>
              <a:gd name="connsiteX11" fmla="*/ 0 w 1347044"/>
              <a:gd name="connsiteY11" fmla="*/ 243196 h 741678"/>
              <a:gd name="connsiteX12" fmla="*/ 497212 w 1347044"/>
              <a:gd name="connsiteY12" fmla="*/ 741677 h 741678"/>
              <a:gd name="connsiteX13" fmla="*/ 606635 w 1347044"/>
              <a:gd name="connsiteY13" fmla="*/ 741678 h 74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47044" h="741678">
                <a:moveTo>
                  <a:pt x="606635" y="741678"/>
                </a:moveTo>
                <a:lnTo>
                  <a:pt x="673522" y="741678"/>
                </a:lnTo>
                <a:lnTo>
                  <a:pt x="740409" y="741678"/>
                </a:lnTo>
                <a:lnTo>
                  <a:pt x="740409" y="741678"/>
                </a:lnTo>
                <a:lnTo>
                  <a:pt x="849832" y="741677"/>
                </a:lnTo>
                <a:cubicBezTo>
                  <a:pt x="849832" y="466869"/>
                  <a:pt x="1072237" y="243897"/>
                  <a:pt x="1347044" y="243196"/>
                </a:cubicBezTo>
                <a:cubicBezTo>
                  <a:pt x="1346837" y="162131"/>
                  <a:pt x="1346631" y="81065"/>
                  <a:pt x="1346424" y="0"/>
                </a:cubicBezTo>
                <a:cubicBezTo>
                  <a:pt x="1090875" y="652"/>
                  <a:pt x="865782" y="130488"/>
                  <a:pt x="732899" y="327598"/>
                </a:cubicBezTo>
                <a:lnTo>
                  <a:pt x="673522" y="437208"/>
                </a:lnTo>
                <a:lnTo>
                  <a:pt x="614145" y="327598"/>
                </a:lnTo>
                <a:cubicBezTo>
                  <a:pt x="481262" y="130488"/>
                  <a:pt x="256169" y="652"/>
                  <a:pt x="620" y="0"/>
                </a:cubicBezTo>
                <a:cubicBezTo>
                  <a:pt x="413" y="81065"/>
                  <a:pt x="207" y="162131"/>
                  <a:pt x="0" y="243196"/>
                </a:cubicBezTo>
                <a:cubicBezTo>
                  <a:pt x="274807" y="243897"/>
                  <a:pt x="497212" y="466869"/>
                  <a:pt x="497212" y="741677"/>
                </a:cubicBezTo>
                <a:lnTo>
                  <a:pt x="606635" y="741678"/>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solidFill>
                <a:schemeClr val="tx1"/>
              </a:solidFill>
            </a:endParaRPr>
          </a:p>
        </p:txBody>
      </p:sp>
      <p:sp>
        <p:nvSpPr>
          <p:cNvPr id="25" name="Oval 45">
            <a:extLst>
              <a:ext uri="{FF2B5EF4-FFF2-40B4-BE49-F238E27FC236}">
                <a16:creationId xmlns:a16="http://schemas.microsoft.com/office/drawing/2014/main" id="{B80117F0-CA8D-CD00-588F-27A9690DB733}"/>
              </a:ext>
            </a:extLst>
          </p:cNvPr>
          <p:cNvSpPr/>
          <p:nvPr/>
        </p:nvSpPr>
        <p:spPr>
          <a:xfrm>
            <a:off x="11530379" y="2962430"/>
            <a:ext cx="264762" cy="264768"/>
          </a:xfrm>
          <a:prstGeom prst="ellipse">
            <a:avLst/>
          </a:pr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pic>
        <p:nvPicPr>
          <p:cNvPr id="26" name="Marcador de posición de imagen 11" descr="Un par de personas sentadas en una mesa&#10;&#10;El contenido generado por IA puede ser incorrecto.">
            <a:extLst>
              <a:ext uri="{FF2B5EF4-FFF2-40B4-BE49-F238E27FC236}">
                <a16:creationId xmlns:a16="http://schemas.microsoft.com/office/drawing/2014/main" id="{BFCD927B-11BE-F825-8E7D-F89467731DF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8299449" y="-4"/>
            <a:ext cx="3892551" cy="3810001"/>
          </a:xfrm>
          <a:custGeom>
            <a:avLst/>
            <a:gdLst>
              <a:gd name="connsiteX0" fmla="*/ 0 w 3892551"/>
              <a:gd name="connsiteY0" fmla="*/ 0 h 3810001"/>
              <a:gd name="connsiteX1" fmla="*/ 3892551 w 3892551"/>
              <a:gd name="connsiteY1" fmla="*/ 0 h 3810001"/>
              <a:gd name="connsiteX2" fmla="*/ 3892551 w 3892551"/>
              <a:gd name="connsiteY2" fmla="*/ 3810001 h 3810001"/>
              <a:gd name="connsiteX3" fmla="*/ 635013 w 3892551"/>
              <a:gd name="connsiteY3" fmla="*/ 3810001 h 3810001"/>
              <a:gd name="connsiteX4" fmla="*/ 0 w 3892551"/>
              <a:gd name="connsiteY4" fmla="*/ 3174988 h 38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2551" h="3810001">
                <a:moveTo>
                  <a:pt x="0" y="0"/>
                </a:moveTo>
                <a:lnTo>
                  <a:pt x="3892551" y="0"/>
                </a:lnTo>
                <a:lnTo>
                  <a:pt x="3892551" y="3810001"/>
                </a:lnTo>
                <a:lnTo>
                  <a:pt x="635013" y="3810001"/>
                </a:lnTo>
                <a:cubicBezTo>
                  <a:pt x="284305" y="3810001"/>
                  <a:pt x="0" y="3525696"/>
                  <a:pt x="0" y="3174988"/>
                </a:cubicBezTo>
                <a:close/>
              </a:path>
            </a:pathLst>
          </a:custGeom>
        </p:spPr>
      </p:pic>
      <p:pic>
        <p:nvPicPr>
          <p:cNvPr id="27" name="Marcador de posición de imagen 14" descr="Un par de personas sentadas en una mesa&#10;&#10;El contenido generado por IA puede ser incorrecto.">
            <a:extLst>
              <a:ext uri="{FF2B5EF4-FFF2-40B4-BE49-F238E27FC236}">
                <a16:creationId xmlns:a16="http://schemas.microsoft.com/office/drawing/2014/main" id="{0CEFF750-F50D-3B49-9013-05E154BCCC0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299449" y="3810000"/>
            <a:ext cx="3892551" cy="2606675"/>
          </a:xfrm>
          <a:custGeom>
            <a:avLst/>
            <a:gdLst>
              <a:gd name="connsiteX0" fmla="*/ 434455 w 3892551"/>
              <a:gd name="connsiteY0" fmla="*/ 0 h 2606675"/>
              <a:gd name="connsiteX1" fmla="*/ 3892551 w 3892551"/>
              <a:gd name="connsiteY1" fmla="*/ 0 h 2606675"/>
              <a:gd name="connsiteX2" fmla="*/ 3892551 w 3892551"/>
              <a:gd name="connsiteY2" fmla="*/ 2606675 h 2606675"/>
              <a:gd name="connsiteX3" fmla="*/ 0 w 3892551"/>
              <a:gd name="connsiteY3" fmla="*/ 2606675 h 2606675"/>
              <a:gd name="connsiteX4" fmla="*/ 0 w 3892551"/>
              <a:gd name="connsiteY4" fmla="*/ 434455 h 2606675"/>
              <a:gd name="connsiteX5" fmla="*/ 434455 w 3892551"/>
              <a:gd name="connsiteY5" fmla="*/ 0 h 260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2551" h="2606675">
                <a:moveTo>
                  <a:pt x="434455" y="0"/>
                </a:moveTo>
                <a:lnTo>
                  <a:pt x="3892551" y="0"/>
                </a:lnTo>
                <a:lnTo>
                  <a:pt x="3892551" y="2606675"/>
                </a:lnTo>
                <a:lnTo>
                  <a:pt x="0" y="2606675"/>
                </a:lnTo>
                <a:lnTo>
                  <a:pt x="0" y="434455"/>
                </a:lnTo>
                <a:cubicBezTo>
                  <a:pt x="0" y="194512"/>
                  <a:pt x="194512" y="0"/>
                  <a:pt x="434455" y="0"/>
                </a:cubicBezTo>
                <a:close/>
              </a:path>
            </a:pathLst>
          </a:custGeom>
        </p:spPr>
      </p:pic>
      <p:sp>
        <p:nvSpPr>
          <p:cNvPr id="46" name="CuadroTexto 45">
            <a:extLst>
              <a:ext uri="{FF2B5EF4-FFF2-40B4-BE49-F238E27FC236}">
                <a16:creationId xmlns:a16="http://schemas.microsoft.com/office/drawing/2014/main" id="{B5CF263A-62F1-33F8-7EFE-56B98DACC259}"/>
              </a:ext>
            </a:extLst>
          </p:cNvPr>
          <p:cNvSpPr txBox="1"/>
          <p:nvPr/>
        </p:nvSpPr>
        <p:spPr>
          <a:xfrm rot="16200000">
            <a:off x="10750620" y="1129725"/>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rgbClr val="003026"/>
                </a:solidFill>
                <a:latin typeface="Gotham Book" panose="02000604040000020004" pitchFamily="50" charset="0"/>
              </a:rPr>
              <a:t>WWW.SCOLALEGAL.COM</a:t>
            </a:r>
          </a:p>
        </p:txBody>
      </p:sp>
      <p:pic>
        <p:nvPicPr>
          <p:cNvPr id="47" name="Gráfico 46">
            <a:extLst>
              <a:ext uri="{FF2B5EF4-FFF2-40B4-BE49-F238E27FC236}">
                <a16:creationId xmlns:a16="http://schemas.microsoft.com/office/drawing/2014/main" id="{9BE816EA-AC35-043E-BA80-1255C5C5BA84}"/>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01334" y="259185"/>
            <a:ext cx="1332741" cy="387482"/>
          </a:xfrm>
          <a:prstGeom prst="rect">
            <a:avLst/>
          </a:prstGeom>
        </p:spPr>
      </p:pic>
      <p:sp>
        <p:nvSpPr>
          <p:cNvPr id="5" name="CuadroTexto 4">
            <a:extLst>
              <a:ext uri="{FF2B5EF4-FFF2-40B4-BE49-F238E27FC236}">
                <a16:creationId xmlns:a16="http://schemas.microsoft.com/office/drawing/2014/main" id="{ED6F8571-6F33-FE6E-F7D2-B2AD2E2621D6}"/>
              </a:ext>
            </a:extLst>
          </p:cNvPr>
          <p:cNvSpPr txBox="1"/>
          <p:nvPr/>
        </p:nvSpPr>
        <p:spPr>
          <a:xfrm>
            <a:off x="5850768" y="4545836"/>
            <a:ext cx="2290687" cy="1446550"/>
          </a:xfrm>
          <a:prstGeom prst="rect">
            <a:avLst/>
          </a:prstGeom>
          <a:noFill/>
        </p:spPr>
        <p:txBody>
          <a:bodyPr wrap="square">
            <a:spAutoFit/>
          </a:bodyPr>
          <a:lstStyle/>
          <a:p>
            <a:pPr algn="just"/>
            <a:r>
              <a:rPr lang="es-MX" sz="1100" dirty="0">
                <a:solidFill>
                  <a:schemeClr val="bg1"/>
                </a:solidFill>
                <a:latin typeface="Arial" panose="020B0604020202020204" pitchFamily="34" charset="0"/>
                <a:cs typeface="Arial" panose="020B0604020202020204" pitchFamily="34" charset="0"/>
              </a:rPr>
              <a:t>(i) cobertura empresarial,; (</a:t>
            </a:r>
            <a:r>
              <a:rPr lang="es-MX" sz="1100" dirty="0" err="1">
                <a:solidFill>
                  <a:schemeClr val="bg1"/>
                </a:solidFill>
                <a:latin typeface="Arial" panose="020B0604020202020204" pitchFamily="34" charset="0"/>
                <a:cs typeface="Arial" panose="020B0604020202020204" pitchFamily="34" charset="0"/>
              </a:rPr>
              <a:t>ii</a:t>
            </a:r>
            <a:r>
              <a:rPr lang="es-MX" sz="1100" dirty="0">
                <a:solidFill>
                  <a:schemeClr val="bg1"/>
                </a:solidFill>
                <a:latin typeface="Arial" panose="020B0604020202020204" pitchFamily="34" charset="0"/>
                <a:cs typeface="Arial" panose="020B0604020202020204" pitchFamily="34" charset="0"/>
              </a:rPr>
              <a:t>) cobertura laboral; (</a:t>
            </a:r>
            <a:r>
              <a:rPr lang="es-MX" sz="1100" dirty="0" err="1">
                <a:solidFill>
                  <a:schemeClr val="bg1"/>
                </a:solidFill>
                <a:latin typeface="Arial" panose="020B0604020202020204" pitchFamily="34" charset="0"/>
                <a:cs typeface="Arial" panose="020B0604020202020204" pitchFamily="34" charset="0"/>
              </a:rPr>
              <a:t>iii</a:t>
            </a:r>
            <a:r>
              <a:rPr lang="es-MX" sz="1100" dirty="0">
                <a:solidFill>
                  <a:schemeClr val="bg1"/>
                </a:solidFill>
                <a:latin typeface="Arial" panose="020B0604020202020204" pitchFamily="34" charset="0"/>
                <a:cs typeface="Arial" panose="020B0604020202020204" pitchFamily="34" charset="0"/>
              </a:rPr>
              <a:t>) incidencia económica y productiva de la empresa en el sector; (</a:t>
            </a:r>
            <a:r>
              <a:rPr lang="es-MX" sz="1100" dirty="0" err="1">
                <a:solidFill>
                  <a:schemeClr val="bg1"/>
                </a:solidFill>
                <a:latin typeface="Arial" panose="020B0604020202020204" pitchFamily="34" charset="0"/>
                <a:cs typeface="Arial" panose="020B0604020202020204" pitchFamily="34" charset="0"/>
              </a:rPr>
              <a:t>iv</a:t>
            </a:r>
            <a:r>
              <a:rPr lang="es-MX" sz="1100" dirty="0">
                <a:solidFill>
                  <a:schemeClr val="bg1"/>
                </a:solidFill>
                <a:latin typeface="Arial" panose="020B0604020202020204" pitchFamily="34" charset="0"/>
                <a:cs typeface="Arial" panose="020B0604020202020204" pitchFamily="34" charset="0"/>
              </a:rPr>
              <a:t>) estabilidad institucional, existencia legal mínima de 3 años; (v) participación en el diálogo social</a:t>
            </a:r>
            <a:endParaRPr lang="es-CO" sz="11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0165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BE741F-C321-9F8B-1975-EDC94704D658}"/>
            </a:ext>
          </a:extLst>
        </p:cNvPr>
        <p:cNvGrpSpPr/>
        <p:nvPr/>
      </p:nvGrpSpPr>
      <p:grpSpPr>
        <a:xfrm>
          <a:off x="0" y="0"/>
          <a:ext cx="0" cy="0"/>
          <a:chOff x="0" y="0"/>
          <a:chExt cx="0" cy="0"/>
        </a:xfrm>
      </p:grpSpPr>
      <p:pic>
        <p:nvPicPr>
          <p:cNvPr id="51" name="Gráfico 50">
            <a:extLst>
              <a:ext uri="{FF2B5EF4-FFF2-40B4-BE49-F238E27FC236}">
                <a16:creationId xmlns:a16="http://schemas.microsoft.com/office/drawing/2014/main" id="{5B5F5EBC-6DAF-0406-CCA6-A7F32E12DEBA}"/>
              </a:ext>
            </a:extLst>
          </p:cNvPr>
          <p:cNvPicPr>
            <a:picLocks noChangeAspect="1"/>
          </p:cNvPicPr>
          <p:nvPr/>
        </p:nvPicPr>
        <p:blipFill>
          <a:blip r:embed="rId2">
            <a:extLst>
              <a:ext uri="{96DAC541-7B7A-43D3-8B79-37D633B846F1}">
                <asvg:svgBlip xmlns:asvg="http://schemas.microsoft.com/office/drawing/2016/SVG/main" r:embed="rId3"/>
              </a:ext>
            </a:extLst>
          </a:blip>
          <a:srcRect t="12064" b="1581"/>
          <a:stretch/>
        </p:blipFill>
        <p:spPr>
          <a:xfrm>
            <a:off x="0" y="0"/>
            <a:ext cx="12205866" cy="6858000"/>
          </a:xfrm>
          <a:prstGeom prst="rect">
            <a:avLst/>
          </a:prstGeom>
        </p:spPr>
      </p:pic>
      <p:grpSp>
        <p:nvGrpSpPr>
          <p:cNvPr id="3" name="Group 31">
            <a:extLst>
              <a:ext uri="{FF2B5EF4-FFF2-40B4-BE49-F238E27FC236}">
                <a16:creationId xmlns:a16="http://schemas.microsoft.com/office/drawing/2014/main" id="{596A3D39-13E0-EFC1-1FDF-B929FF61AF24}"/>
              </a:ext>
            </a:extLst>
          </p:cNvPr>
          <p:cNvGrpSpPr/>
          <p:nvPr/>
        </p:nvGrpSpPr>
        <p:grpSpPr>
          <a:xfrm>
            <a:off x="7261848" y="1322558"/>
            <a:ext cx="4305828" cy="1377737"/>
            <a:chOff x="2603196" y="2151662"/>
            <a:chExt cx="3778988" cy="1159675"/>
          </a:xfrm>
        </p:grpSpPr>
        <p:sp>
          <p:nvSpPr>
            <p:cNvPr id="4" name="TextBox 32">
              <a:extLst>
                <a:ext uri="{FF2B5EF4-FFF2-40B4-BE49-F238E27FC236}">
                  <a16:creationId xmlns:a16="http://schemas.microsoft.com/office/drawing/2014/main" id="{34262E31-EEEB-760B-4624-C0FC0E469A78}"/>
                </a:ext>
              </a:extLst>
            </p:cNvPr>
            <p:cNvSpPr txBox="1"/>
            <p:nvPr/>
          </p:nvSpPr>
          <p:spPr>
            <a:xfrm>
              <a:off x="2603196" y="2456429"/>
              <a:ext cx="3778988" cy="854908"/>
            </a:xfrm>
            <a:prstGeom prst="rect">
              <a:avLst/>
            </a:prstGeom>
            <a:noFill/>
          </p:spPr>
          <p:txBody>
            <a:bodyPr wrap="square" rtlCol="0">
              <a:spAutoFit/>
            </a:bodyPr>
            <a:lstStyle/>
            <a:p>
              <a:pPr algn="just"/>
              <a:r>
                <a:rPr lang="es-MX" sz="1200" dirty="0">
                  <a:solidFill>
                    <a:srgbClr val="003026"/>
                  </a:solidFill>
                  <a:latin typeface="Aptos" panose="020B0004020202020204" pitchFamily="34" charset="0"/>
                </a:rPr>
                <a:t>Por medio de convenciones colectivas de niveles superiores a la empresa se podrá regular cualquier tema relativo a las condiciones de trabajo y empleo conforme a los límites legales.</a:t>
              </a:r>
              <a:endParaRPr lang="en-US" sz="1200" dirty="0">
                <a:solidFill>
                  <a:srgbClr val="003026"/>
                </a:solidFill>
                <a:latin typeface="Aptos" panose="020B0004020202020204" pitchFamily="34" charset="0"/>
              </a:endParaRPr>
            </a:p>
          </p:txBody>
        </p:sp>
        <p:sp>
          <p:nvSpPr>
            <p:cNvPr id="5" name="TextBox 33">
              <a:extLst>
                <a:ext uri="{FF2B5EF4-FFF2-40B4-BE49-F238E27FC236}">
                  <a16:creationId xmlns:a16="http://schemas.microsoft.com/office/drawing/2014/main" id="{6C3C1102-36FD-6C61-370C-3F4222F2D47A}"/>
                </a:ext>
              </a:extLst>
            </p:cNvPr>
            <p:cNvSpPr txBox="1"/>
            <p:nvPr/>
          </p:nvSpPr>
          <p:spPr>
            <a:xfrm>
              <a:off x="2603197" y="2151662"/>
              <a:ext cx="3607700" cy="294199"/>
            </a:xfrm>
            <a:prstGeom prst="rect">
              <a:avLst/>
            </a:prstGeom>
            <a:noFill/>
          </p:spPr>
          <p:txBody>
            <a:bodyPr wrap="square" rtlCol="0">
              <a:spAutoFit/>
            </a:bodyPr>
            <a:lstStyle/>
            <a:p>
              <a:pPr>
                <a:lnSpc>
                  <a:spcPct val="110000"/>
                </a:lnSpc>
              </a:pPr>
              <a:r>
                <a:rPr lang="en-GB" sz="1600" b="1" dirty="0">
                  <a:solidFill>
                    <a:srgbClr val="003026"/>
                  </a:solidFill>
                  <a:latin typeface="Aptos" panose="020B0004020202020204" pitchFamily="34" charset="0"/>
                </a:rPr>
                <a:t>¿</a:t>
              </a:r>
              <a:r>
                <a:rPr lang="en-GB" sz="1600" b="1" dirty="0" err="1">
                  <a:solidFill>
                    <a:srgbClr val="003026"/>
                  </a:solidFill>
                  <a:latin typeface="Aptos" panose="020B0004020202020204" pitchFamily="34" charset="0"/>
                </a:rPr>
                <a:t>Cuál</a:t>
              </a:r>
              <a:r>
                <a:rPr lang="en-GB" sz="1600" b="1" dirty="0">
                  <a:solidFill>
                    <a:srgbClr val="003026"/>
                  </a:solidFill>
                  <a:latin typeface="Aptos" panose="020B0004020202020204" pitchFamily="34" charset="0"/>
                </a:rPr>
                <a:t> es </a:t>
              </a:r>
              <a:r>
                <a:rPr lang="en-GB" sz="1600" b="1" dirty="0" err="1">
                  <a:solidFill>
                    <a:srgbClr val="003026"/>
                  </a:solidFill>
                  <a:latin typeface="Aptos" panose="020B0004020202020204" pitchFamily="34" charset="0"/>
                </a:rPr>
                <a:t>su</a:t>
              </a:r>
              <a:r>
                <a:rPr lang="en-GB" sz="1600" b="1" dirty="0">
                  <a:solidFill>
                    <a:srgbClr val="003026"/>
                  </a:solidFill>
                  <a:latin typeface="Aptos" panose="020B0004020202020204" pitchFamily="34" charset="0"/>
                </a:rPr>
                <a:t> </a:t>
              </a:r>
              <a:r>
                <a:rPr lang="en-GB" sz="1600" b="1" dirty="0" err="1">
                  <a:solidFill>
                    <a:srgbClr val="003026"/>
                  </a:solidFill>
                  <a:latin typeface="Aptos" panose="020B0004020202020204" pitchFamily="34" charset="0"/>
                </a:rPr>
                <a:t>alcance</a:t>
              </a:r>
              <a:r>
                <a:rPr lang="en-GB" sz="1600" b="1" dirty="0">
                  <a:solidFill>
                    <a:srgbClr val="003026"/>
                  </a:solidFill>
                  <a:latin typeface="Aptos" panose="020B0004020202020204" pitchFamily="34" charset="0"/>
                </a:rPr>
                <a:t>?</a:t>
              </a:r>
            </a:p>
          </p:txBody>
        </p:sp>
      </p:grpSp>
      <p:grpSp>
        <p:nvGrpSpPr>
          <p:cNvPr id="7" name="Group 35">
            <a:extLst>
              <a:ext uri="{FF2B5EF4-FFF2-40B4-BE49-F238E27FC236}">
                <a16:creationId xmlns:a16="http://schemas.microsoft.com/office/drawing/2014/main" id="{816CEC17-62B7-78B7-2A69-8FAD4B13F858}"/>
              </a:ext>
            </a:extLst>
          </p:cNvPr>
          <p:cNvGrpSpPr/>
          <p:nvPr/>
        </p:nvGrpSpPr>
        <p:grpSpPr>
          <a:xfrm>
            <a:off x="8234741" y="4779386"/>
            <a:ext cx="3685119" cy="1193071"/>
            <a:chOff x="2603196" y="2151662"/>
            <a:chExt cx="3200400" cy="1004238"/>
          </a:xfrm>
        </p:grpSpPr>
        <p:sp>
          <p:nvSpPr>
            <p:cNvPr id="9" name="TextBox 36">
              <a:extLst>
                <a:ext uri="{FF2B5EF4-FFF2-40B4-BE49-F238E27FC236}">
                  <a16:creationId xmlns:a16="http://schemas.microsoft.com/office/drawing/2014/main" id="{5271221F-06DB-28C3-8926-E318CE174B0E}"/>
                </a:ext>
              </a:extLst>
            </p:cNvPr>
            <p:cNvSpPr txBox="1"/>
            <p:nvPr/>
          </p:nvSpPr>
          <p:spPr>
            <a:xfrm>
              <a:off x="2603197" y="2456429"/>
              <a:ext cx="2883204" cy="699471"/>
            </a:xfrm>
            <a:prstGeom prst="rect">
              <a:avLst/>
            </a:prstGeom>
            <a:noFill/>
          </p:spPr>
          <p:txBody>
            <a:bodyPr wrap="square" rtlCol="0">
              <a:spAutoFit/>
            </a:bodyPr>
            <a:lstStyle/>
            <a:p>
              <a:r>
                <a:rPr lang="es-CO" sz="1200" dirty="0">
                  <a:solidFill>
                    <a:srgbClr val="003026"/>
                  </a:solidFill>
                  <a:latin typeface="Aptos" panose="020B0004020202020204" pitchFamily="34" charset="0"/>
                </a:rPr>
                <a:t>Estas convenciones colectivas tendrían que regirse bajo los principios de “progresividad y no regresividad” de los derechos laborales y las libertades sindicales. </a:t>
              </a:r>
              <a:endParaRPr lang="en-US" sz="1200" dirty="0">
                <a:solidFill>
                  <a:srgbClr val="003026"/>
                </a:solidFill>
                <a:latin typeface="Aptos" panose="020B0004020202020204" pitchFamily="34" charset="0"/>
              </a:endParaRPr>
            </a:p>
          </p:txBody>
        </p:sp>
        <p:sp>
          <p:nvSpPr>
            <p:cNvPr id="10" name="TextBox 37">
              <a:extLst>
                <a:ext uri="{FF2B5EF4-FFF2-40B4-BE49-F238E27FC236}">
                  <a16:creationId xmlns:a16="http://schemas.microsoft.com/office/drawing/2014/main" id="{473E1722-850E-ECCA-D496-4AF56FD519CA}"/>
                </a:ext>
              </a:extLst>
            </p:cNvPr>
            <p:cNvSpPr txBox="1"/>
            <p:nvPr/>
          </p:nvSpPr>
          <p:spPr>
            <a:xfrm>
              <a:off x="2603196" y="2151662"/>
              <a:ext cx="3200400" cy="269210"/>
            </a:xfrm>
            <a:prstGeom prst="rect">
              <a:avLst/>
            </a:prstGeom>
            <a:noFill/>
          </p:spPr>
          <p:txBody>
            <a:bodyPr wrap="square" rtlCol="0">
              <a:spAutoFit/>
            </a:bodyPr>
            <a:lstStyle/>
            <a:p>
              <a:pPr>
                <a:lnSpc>
                  <a:spcPct val="110000"/>
                </a:lnSpc>
              </a:pPr>
              <a:r>
                <a:rPr lang="en-GB" sz="1400" b="1" dirty="0">
                  <a:solidFill>
                    <a:srgbClr val="003026"/>
                  </a:solidFill>
                  <a:latin typeface="Aptos" panose="020B0004020202020204" pitchFamily="34" charset="0"/>
                </a:rPr>
                <a:t>Principio de </a:t>
              </a:r>
              <a:r>
                <a:rPr lang="en-GB" sz="1400" b="1" dirty="0" err="1">
                  <a:solidFill>
                    <a:srgbClr val="003026"/>
                  </a:solidFill>
                  <a:latin typeface="Aptos" panose="020B0004020202020204" pitchFamily="34" charset="0"/>
                </a:rPr>
                <a:t>progresividad</a:t>
              </a:r>
              <a:r>
                <a:rPr lang="en-GB" sz="1400" b="1" dirty="0">
                  <a:solidFill>
                    <a:srgbClr val="003026"/>
                  </a:solidFill>
                  <a:latin typeface="Aptos" panose="020B0004020202020204" pitchFamily="34" charset="0"/>
                </a:rPr>
                <a:t> y no </a:t>
              </a:r>
              <a:r>
                <a:rPr lang="en-GB" sz="1400" b="1" dirty="0" err="1">
                  <a:solidFill>
                    <a:srgbClr val="003026"/>
                  </a:solidFill>
                  <a:latin typeface="Aptos" panose="020B0004020202020204" pitchFamily="34" charset="0"/>
                </a:rPr>
                <a:t>regresividad</a:t>
              </a:r>
              <a:endParaRPr lang="en-GB" sz="1400" b="1" dirty="0">
                <a:solidFill>
                  <a:srgbClr val="003026"/>
                </a:solidFill>
                <a:latin typeface="Aptos" panose="020B0004020202020204" pitchFamily="34" charset="0"/>
              </a:endParaRPr>
            </a:p>
          </p:txBody>
        </p:sp>
      </p:grpSp>
      <p:sp>
        <p:nvSpPr>
          <p:cNvPr id="11" name="Rectangle: Rounded Corners 38">
            <a:extLst>
              <a:ext uri="{FF2B5EF4-FFF2-40B4-BE49-F238E27FC236}">
                <a16:creationId xmlns:a16="http://schemas.microsoft.com/office/drawing/2014/main" id="{6E5DCFF2-C0B4-8496-50E8-07C2B01CA36C}"/>
              </a:ext>
            </a:extLst>
          </p:cNvPr>
          <p:cNvSpPr/>
          <p:nvPr/>
        </p:nvSpPr>
        <p:spPr>
          <a:xfrm>
            <a:off x="5297448" y="2922820"/>
            <a:ext cx="4825751" cy="1520845"/>
          </a:xfrm>
          <a:prstGeom prst="roundRect">
            <a:avLst>
              <a:gd name="adj" fmla="val 3010"/>
            </a:avLst>
          </a:prstGeom>
          <a:solidFill>
            <a:srgbClr val="C14B61"/>
          </a:solidFill>
          <a:ln>
            <a:noFill/>
          </a:ln>
          <a:effectLst>
            <a:outerShdw blurRad="584200" dist="4191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latin typeface="Manrope" pitchFamily="2" charset="0"/>
            </a:endParaRPr>
          </a:p>
        </p:txBody>
      </p:sp>
      <p:grpSp>
        <p:nvGrpSpPr>
          <p:cNvPr id="13" name="Group 39">
            <a:extLst>
              <a:ext uri="{FF2B5EF4-FFF2-40B4-BE49-F238E27FC236}">
                <a16:creationId xmlns:a16="http://schemas.microsoft.com/office/drawing/2014/main" id="{B5728F27-E7E4-5936-4416-AF605DDA1573}"/>
              </a:ext>
            </a:extLst>
          </p:cNvPr>
          <p:cNvGrpSpPr/>
          <p:nvPr/>
        </p:nvGrpSpPr>
        <p:grpSpPr>
          <a:xfrm>
            <a:off x="6653657" y="3007190"/>
            <a:ext cx="3319883" cy="712848"/>
            <a:chOff x="2603197" y="2089562"/>
            <a:chExt cx="2883204" cy="600023"/>
          </a:xfrm>
        </p:grpSpPr>
        <p:sp>
          <p:nvSpPr>
            <p:cNvPr id="14" name="TextBox 40">
              <a:extLst>
                <a:ext uri="{FF2B5EF4-FFF2-40B4-BE49-F238E27FC236}">
                  <a16:creationId xmlns:a16="http://schemas.microsoft.com/office/drawing/2014/main" id="{2A68F7BC-6075-C16C-8209-AB0227313BFD}"/>
                </a:ext>
              </a:extLst>
            </p:cNvPr>
            <p:cNvSpPr txBox="1"/>
            <p:nvPr/>
          </p:nvSpPr>
          <p:spPr>
            <a:xfrm>
              <a:off x="2603197" y="2456428"/>
              <a:ext cx="2883204" cy="233157"/>
            </a:xfrm>
            <a:prstGeom prst="rect">
              <a:avLst/>
            </a:prstGeom>
            <a:noFill/>
          </p:spPr>
          <p:txBody>
            <a:bodyPr wrap="square" rtlCol="0">
              <a:spAutoFit/>
            </a:bodyPr>
            <a:lstStyle/>
            <a:p>
              <a:endParaRPr lang="en-US" sz="1200" dirty="0">
                <a:solidFill>
                  <a:schemeClr val="bg1"/>
                </a:solidFill>
                <a:latin typeface="Aptos" panose="020B0004020202020204" pitchFamily="34" charset="0"/>
              </a:endParaRPr>
            </a:p>
          </p:txBody>
        </p:sp>
        <p:sp>
          <p:nvSpPr>
            <p:cNvPr id="15" name="TextBox 41">
              <a:extLst>
                <a:ext uri="{FF2B5EF4-FFF2-40B4-BE49-F238E27FC236}">
                  <a16:creationId xmlns:a16="http://schemas.microsoft.com/office/drawing/2014/main" id="{31BC3790-6A0F-1183-1911-45176058F448}"/>
                </a:ext>
              </a:extLst>
            </p:cNvPr>
            <p:cNvSpPr txBox="1"/>
            <p:nvPr/>
          </p:nvSpPr>
          <p:spPr>
            <a:xfrm>
              <a:off x="2603197" y="2089562"/>
              <a:ext cx="2883204" cy="294199"/>
            </a:xfrm>
            <a:prstGeom prst="rect">
              <a:avLst/>
            </a:prstGeom>
            <a:noFill/>
          </p:spPr>
          <p:txBody>
            <a:bodyPr wrap="square" rtlCol="0">
              <a:spAutoFit/>
            </a:bodyPr>
            <a:lstStyle/>
            <a:p>
              <a:pPr>
                <a:lnSpc>
                  <a:spcPct val="110000"/>
                </a:lnSpc>
              </a:pPr>
              <a:r>
                <a:rPr lang="en-GB" sz="1600" b="1" dirty="0" err="1">
                  <a:solidFill>
                    <a:schemeClr val="bg1"/>
                  </a:solidFill>
                  <a:latin typeface="Aptos" panose="020B0004020202020204" pitchFamily="34" charset="0"/>
                </a:rPr>
                <a:t>Efectos</a:t>
              </a:r>
              <a:endParaRPr lang="en-GB" sz="1600" b="1" dirty="0">
                <a:solidFill>
                  <a:schemeClr val="bg1"/>
                </a:solidFill>
                <a:latin typeface="Aptos" panose="020B0004020202020204" pitchFamily="34" charset="0"/>
              </a:endParaRPr>
            </a:p>
          </p:txBody>
        </p:sp>
      </p:grpSp>
      <p:grpSp>
        <p:nvGrpSpPr>
          <p:cNvPr id="17" name="Group 42">
            <a:extLst>
              <a:ext uri="{FF2B5EF4-FFF2-40B4-BE49-F238E27FC236}">
                <a16:creationId xmlns:a16="http://schemas.microsoft.com/office/drawing/2014/main" id="{CAF6C197-325A-6C7A-E348-07BE542339D7}"/>
              </a:ext>
            </a:extLst>
          </p:cNvPr>
          <p:cNvGrpSpPr/>
          <p:nvPr/>
        </p:nvGrpSpPr>
        <p:grpSpPr>
          <a:xfrm>
            <a:off x="5442857" y="1780115"/>
            <a:ext cx="488603" cy="971927"/>
            <a:chOff x="1450880" y="2135614"/>
            <a:chExt cx="377920" cy="581599"/>
          </a:xfrm>
        </p:grpSpPr>
        <p:cxnSp>
          <p:nvCxnSpPr>
            <p:cNvPr id="18" name="Straight Connector 43">
              <a:extLst>
                <a:ext uri="{FF2B5EF4-FFF2-40B4-BE49-F238E27FC236}">
                  <a16:creationId xmlns:a16="http://schemas.microsoft.com/office/drawing/2014/main" id="{A0CD8E64-0676-E15E-7498-CB8ED9A70E3D}"/>
                </a:ext>
              </a:extLst>
            </p:cNvPr>
            <p:cNvCxnSpPr>
              <a:cxnSpLocks/>
            </p:cNvCxnSpPr>
            <p:nvPr/>
          </p:nvCxnSpPr>
          <p:spPr>
            <a:xfrm flipH="1" flipV="1">
              <a:off x="1450880" y="2135614"/>
              <a:ext cx="1" cy="581599"/>
            </a:xfrm>
            <a:prstGeom prst="line">
              <a:avLst/>
            </a:prstGeom>
            <a:ln w="12700" cap="rnd">
              <a:solidFill>
                <a:schemeClr val="bg1">
                  <a:lumMod val="6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9" name="Straight Connector 44">
              <a:extLst>
                <a:ext uri="{FF2B5EF4-FFF2-40B4-BE49-F238E27FC236}">
                  <a16:creationId xmlns:a16="http://schemas.microsoft.com/office/drawing/2014/main" id="{2EBB56F4-6E51-D7DA-A534-DC749C6471DC}"/>
                </a:ext>
              </a:extLst>
            </p:cNvPr>
            <p:cNvCxnSpPr>
              <a:cxnSpLocks/>
            </p:cNvCxnSpPr>
            <p:nvPr/>
          </p:nvCxnSpPr>
          <p:spPr>
            <a:xfrm>
              <a:off x="1450880" y="2135614"/>
              <a:ext cx="377920" cy="0"/>
            </a:xfrm>
            <a:prstGeom prst="line">
              <a:avLst/>
            </a:prstGeom>
            <a:ln w="12700" cap="rnd">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1" name="Group 45">
            <a:extLst>
              <a:ext uri="{FF2B5EF4-FFF2-40B4-BE49-F238E27FC236}">
                <a16:creationId xmlns:a16="http://schemas.microsoft.com/office/drawing/2014/main" id="{1D7CEF58-BC05-F619-BFA9-E23DD9C84196}"/>
              </a:ext>
            </a:extLst>
          </p:cNvPr>
          <p:cNvGrpSpPr/>
          <p:nvPr/>
        </p:nvGrpSpPr>
        <p:grpSpPr>
          <a:xfrm flipH="1">
            <a:off x="10123199" y="3313044"/>
            <a:ext cx="458531" cy="1357796"/>
            <a:chOff x="1450880" y="2135614"/>
            <a:chExt cx="377920" cy="581599"/>
          </a:xfrm>
        </p:grpSpPr>
        <p:cxnSp>
          <p:nvCxnSpPr>
            <p:cNvPr id="25" name="Straight Connector 46">
              <a:extLst>
                <a:ext uri="{FF2B5EF4-FFF2-40B4-BE49-F238E27FC236}">
                  <a16:creationId xmlns:a16="http://schemas.microsoft.com/office/drawing/2014/main" id="{57691331-AD4C-EAD5-2F54-822824F04008}"/>
                </a:ext>
              </a:extLst>
            </p:cNvPr>
            <p:cNvCxnSpPr>
              <a:cxnSpLocks/>
            </p:cNvCxnSpPr>
            <p:nvPr/>
          </p:nvCxnSpPr>
          <p:spPr>
            <a:xfrm flipH="1" flipV="1">
              <a:off x="1450880" y="2135614"/>
              <a:ext cx="1" cy="581599"/>
            </a:xfrm>
            <a:prstGeom prst="line">
              <a:avLst/>
            </a:prstGeom>
            <a:ln w="12700" cap="rnd">
              <a:solidFill>
                <a:schemeClr val="bg1">
                  <a:lumMod val="6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6" name="Straight Connector 47">
              <a:extLst>
                <a:ext uri="{FF2B5EF4-FFF2-40B4-BE49-F238E27FC236}">
                  <a16:creationId xmlns:a16="http://schemas.microsoft.com/office/drawing/2014/main" id="{CDE0F3E3-A71A-2181-5702-9B97C66BEF42}"/>
                </a:ext>
              </a:extLst>
            </p:cNvPr>
            <p:cNvCxnSpPr>
              <a:cxnSpLocks/>
            </p:cNvCxnSpPr>
            <p:nvPr/>
          </p:nvCxnSpPr>
          <p:spPr>
            <a:xfrm>
              <a:off x="1450880" y="2135614"/>
              <a:ext cx="377920" cy="0"/>
            </a:xfrm>
            <a:prstGeom prst="line">
              <a:avLst/>
            </a:prstGeom>
            <a:ln w="12700" cap="rnd">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7" name="Group 58">
            <a:extLst>
              <a:ext uri="{FF2B5EF4-FFF2-40B4-BE49-F238E27FC236}">
                <a16:creationId xmlns:a16="http://schemas.microsoft.com/office/drawing/2014/main" id="{3FD695E3-FFDF-567B-8712-9EB3BB64B507}"/>
              </a:ext>
            </a:extLst>
          </p:cNvPr>
          <p:cNvGrpSpPr/>
          <p:nvPr/>
        </p:nvGrpSpPr>
        <p:grpSpPr>
          <a:xfrm>
            <a:off x="6299325" y="1413661"/>
            <a:ext cx="860508" cy="741665"/>
            <a:chOff x="6475298" y="1413661"/>
            <a:chExt cx="860508" cy="741665"/>
          </a:xfrm>
        </p:grpSpPr>
        <p:sp>
          <p:nvSpPr>
            <p:cNvPr id="28" name="Oval 49">
              <a:extLst>
                <a:ext uri="{FF2B5EF4-FFF2-40B4-BE49-F238E27FC236}">
                  <a16:creationId xmlns:a16="http://schemas.microsoft.com/office/drawing/2014/main" id="{D54AA414-1042-266E-3C5A-2F877B2394DA}"/>
                </a:ext>
              </a:extLst>
            </p:cNvPr>
            <p:cNvSpPr/>
            <p:nvPr/>
          </p:nvSpPr>
          <p:spPr>
            <a:xfrm>
              <a:off x="6546138" y="1413661"/>
              <a:ext cx="718828" cy="741665"/>
            </a:xfrm>
            <a:prstGeom prst="ellipse">
              <a:avLst/>
            </a:prstGeom>
            <a:solidFill>
              <a:srgbClr val="C14B61"/>
            </a:solidFill>
            <a:ln w="12700" cap="rnd">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anrope" pitchFamily="2" charset="0"/>
              </a:endParaRPr>
            </a:p>
          </p:txBody>
        </p:sp>
        <p:sp>
          <p:nvSpPr>
            <p:cNvPr id="29" name="TextBox 50">
              <a:extLst>
                <a:ext uri="{FF2B5EF4-FFF2-40B4-BE49-F238E27FC236}">
                  <a16:creationId xmlns:a16="http://schemas.microsoft.com/office/drawing/2014/main" id="{0E6BE38A-9F41-705C-BB58-9D3D4E4C79BC}"/>
                </a:ext>
              </a:extLst>
            </p:cNvPr>
            <p:cNvSpPr txBox="1"/>
            <p:nvPr/>
          </p:nvSpPr>
          <p:spPr>
            <a:xfrm>
              <a:off x="6475298" y="1584438"/>
              <a:ext cx="860508" cy="400110"/>
            </a:xfrm>
            <a:prstGeom prst="rect">
              <a:avLst/>
            </a:prstGeom>
            <a:noFill/>
          </p:spPr>
          <p:txBody>
            <a:bodyPr wrap="square" rtlCol="0">
              <a:spAutoFit/>
            </a:bodyPr>
            <a:lstStyle/>
            <a:p>
              <a:pPr algn="ctr"/>
              <a:r>
                <a:rPr lang="en-GB" sz="2000" dirty="0">
                  <a:solidFill>
                    <a:schemeClr val="bg1"/>
                  </a:solidFill>
                  <a:latin typeface="Aptos" panose="020B0004020202020204" pitchFamily="34" charset="0"/>
                </a:rPr>
                <a:t>01</a:t>
              </a:r>
            </a:p>
          </p:txBody>
        </p:sp>
      </p:grpSp>
      <p:grpSp>
        <p:nvGrpSpPr>
          <p:cNvPr id="31" name="Group 59">
            <a:extLst>
              <a:ext uri="{FF2B5EF4-FFF2-40B4-BE49-F238E27FC236}">
                <a16:creationId xmlns:a16="http://schemas.microsoft.com/office/drawing/2014/main" id="{82E4000D-63E0-EC02-6B81-AD3158427056}"/>
              </a:ext>
            </a:extLst>
          </p:cNvPr>
          <p:cNvGrpSpPr/>
          <p:nvPr/>
        </p:nvGrpSpPr>
        <p:grpSpPr>
          <a:xfrm>
            <a:off x="7272218" y="4839793"/>
            <a:ext cx="860508" cy="741665"/>
            <a:chOff x="6475298" y="1413661"/>
            <a:chExt cx="860508" cy="741665"/>
          </a:xfrm>
        </p:grpSpPr>
        <p:sp>
          <p:nvSpPr>
            <p:cNvPr id="32" name="Oval 60">
              <a:extLst>
                <a:ext uri="{FF2B5EF4-FFF2-40B4-BE49-F238E27FC236}">
                  <a16:creationId xmlns:a16="http://schemas.microsoft.com/office/drawing/2014/main" id="{526BDB0D-7A69-9AAB-9DA4-975BD74F3E89}"/>
                </a:ext>
              </a:extLst>
            </p:cNvPr>
            <p:cNvSpPr/>
            <p:nvPr/>
          </p:nvSpPr>
          <p:spPr>
            <a:xfrm>
              <a:off x="6546138" y="1413661"/>
              <a:ext cx="718828" cy="741665"/>
            </a:xfrm>
            <a:prstGeom prst="ellipse">
              <a:avLst/>
            </a:prstGeom>
            <a:solidFill>
              <a:srgbClr val="C14B61"/>
            </a:solidFill>
            <a:ln w="12700" cap="rnd">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anrope" pitchFamily="2" charset="0"/>
              </a:endParaRPr>
            </a:p>
          </p:txBody>
        </p:sp>
        <p:sp>
          <p:nvSpPr>
            <p:cNvPr id="33" name="TextBox 61">
              <a:extLst>
                <a:ext uri="{FF2B5EF4-FFF2-40B4-BE49-F238E27FC236}">
                  <a16:creationId xmlns:a16="http://schemas.microsoft.com/office/drawing/2014/main" id="{90272A73-F944-1D33-300A-8638755EA588}"/>
                </a:ext>
              </a:extLst>
            </p:cNvPr>
            <p:cNvSpPr txBox="1"/>
            <p:nvPr/>
          </p:nvSpPr>
          <p:spPr>
            <a:xfrm>
              <a:off x="6475298" y="1584438"/>
              <a:ext cx="860508" cy="400110"/>
            </a:xfrm>
            <a:prstGeom prst="rect">
              <a:avLst/>
            </a:prstGeom>
            <a:noFill/>
          </p:spPr>
          <p:txBody>
            <a:bodyPr wrap="square" rtlCol="0">
              <a:spAutoFit/>
            </a:bodyPr>
            <a:lstStyle/>
            <a:p>
              <a:pPr algn="ctr"/>
              <a:r>
                <a:rPr lang="en-GB" sz="2000" dirty="0">
                  <a:solidFill>
                    <a:schemeClr val="bg1"/>
                  </a:solidFill>
                  <a:latin typeface="Aptos" panose="020B0004020202020204" pitchFamily="34" charset="0"/>
                </a:rPr>
                <a:t>03</a:t>
              </a:r>
            </a:p>
          </p:txBody>
        </p:sp>
      </p:grpSp>
      <p:grpSp>
        <p:nvGrpSpPr>
          <p:cNvPr id="34" name="Group 62">
            <a:extLst>
              <a:ext uri="{FF2B5EF4-FFF2-40B4-BE49-F238E27FC236}">
                <a16:creationId xmlns:a16="http://schemas.microsoft.com/office/drawing/2014/main" id="{3822D593-D164-D4A5-3CA1-D245DD24B965}"/>
              </a:ext>
            </a:extLst>
          </p:cNvPr>
          <p:cNvGrpSpPr/>
          <p:nvPr/>
        </p:nvGrpSpPr>
        <p:grpSpPr>
          <a:xfrm>
            <a:off x="5656862" y="3207312"/>
            <a:ext cx="860508" cy="741665"/>
            <a:chOff x="6475298" y="1413661"/>
            <a:chExt cx="860508" cy="741665"/>
          </a:xfrm>
        </p:grpSpPr>
        <p:sp>
          <p:nvSpPr>
            <p:cNvPr id="35" name="Oval 63">
              <a:extLst>
                <a:ext uri="{FF2B5EF4-FFF2-40B4-BE49-F238E27FC236}">
                  <a16:creationId xmlns:a16="http://schemas.microsoft.com/office/drawing/2014/main" id="{8FB1AF7F-472A-06F7-9243-DFE38E723E72}"/>
                </a:ext>
              </a:extLst>
            </p:cNvPr>
            <p:cNvSpPr/>
            <p:nvPr/>
          </p:nvSpPr>
          <p:spPr>
            <a:xfrm>
              <a:off x="6546138" y="1413661"/>
              <a:ext cx="718828" cy="741665"/>
            </a:xfrm>
            <a:prstGeom prst="ellipse">
              <a:avLst/>
            </a:prstGeom>
            <a:solidFill>
              <a:schemeClr val="bg1"/>
            </a:solidFill>
            <a:ln w="12700" cap="rnd">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anrope" pitchFamily="2" charset="0"/>
              </a:endParaRPr>
            </a:p>
          </p:txBody>
        </p:sp>
        <p:sp>
          <p:nvSpPr>
            <p:cNvPr id="36" name="TextBox 64">
              <a:extLst>
                <a:ext uri="{FF2B5EF4-FFF2-40B4-BE49-F238E27FC236}">
                  <a16:creationId xmlns:a16="http://schemas.microsoft.com/office/drawing/2014/main" id="{0E360A51-76AC-5002-4C1E-BED2614B6614}"/>
                </a:ext>
              </a:extLst>
            </p:cNvPr>
            <p:cNvSpPr txBox="1"/>
            <p:nvPr/>
          </p:nvSpPr>
          <p:spPr>
            <a:xfrm>
              <a:off x="6475298" y="1584438"/>
              <a:ext cx="860508" cy="400110"/>
            </a:xfrm>
            <a:prstGeom prst="rect">
              <a:avLst/>
            </a:prstGeom>
            <a:noFill/>
          </p:spPr>
          <p:txBody>
            <a:bodyPr wrap="square" rtlCol="0">
              <a:spAutoFit/>
            </a:bodyPr>
            <a:lstStyle/>
            <a:p>
              <a:pPr algn="ctr"/>
              <a:r>
                <a:rPr lang="en-GB" sz="2000" dirty="0">
                  <a:solidFill>
                    <a:srgbClr val="C14B61"/>
                  </a:solidFill>
                  <a:latin typeface="Aptos" panose="020B0004020202020204" pitchFamily="34" charset="0"/>
                </a:rPr>
                <a:t>02</a:t>
              </a:r>
            </a:p>
          </p:txBody>
        </p:sp>
      </p:grpSp>
      <p:sp>
        <p:nvSpPr>
          <p:cNvPr id="38" name="TextBox 66">
            <a:extLst>
              <a:ext uri="{FF2B5EF4-FFF2-40B4-BE49-F238E27FC236}">
                <a16:creationId xmlns:a16="http://schemas.microsoft.com/office/drawing/2014/main" id="{708CEB8D-6C71-51D5-3782-6FABCFD326EC}"/>
              </a:ext>
            </a:extLst>
          </p:cNvPr>
          <p:cNvSpPr txBox="1"/>
          <p:nvPr/>
        </p:nvSpPr>
        <p:spPr>
          <a:xfrm>
            <a:off x="543771" y="3429000"/>
            <a:ext cx="4567495" cy="1446550"/>
          </a:xfrm>
          <a:prstGeom prst="rect">
            <a:avLst/>
          </a:prstGeom>
          <a:noFill/>
        </p:spPr>
        <p:txBody>
          <a:bodyPr wrap="square" rtlCol="0">
            <a:spAutoFit/>
          </a:bodyPr>
          <a:lstStyle/>
          <a:p>
            <a:r>
              <a:rPr lang="en-US" sz="4400" b="1" dirty="0" err="1">
                <a:solidFill>
                  <a:srgbClr val="003026"/>
                </a:solidFill>
                <a:latin typeface="Aptos Black" panose="020B0004020202020204" pitchFamily="34" charset="0"/>
                <a:ea typeface="Inter" panose="020B0502030000000004" pitchFamily="34" charset="0"/>
              </a:rPr>
              <a:t>Convenciones</a:t>
            </a:r>
            <a:r>
              <a:rPr lang="en-US" sz="4400" b="1" dirty="0">
                <a:solidFill>
                  <a:srgbClr val="003026"/>
                </a:solidFill>
                <a:latin typeface="Aptos Black" panose="020B0004020202020204" pitchFamily="34" charset="0"/>
                <a:ea typeface="Inter" panose="020B0502030000000004" pitchFamily="34" charset="0"/>
              </a:rPr>
              <a:t> </a:t>
            </a:r>
            <a:r>
              <a:rPr lang="en-US" sz="4400" b="1" dirty="0" err="1">
                <a:solidFill>
                  <a:srgbClr val="003026"/>
                </a:solidFill>
                <a:latin typeface="Aptos Black" panose="020B0004020202020204" pitchFamily="34" charset="0"/>
                <a:ea typeface="Inter" panose="020B0502030000000004" pitchFamily="34" charset="0"/>
              </a:rPr>
              <a:t>colectivas</a:t>
            </a:r>
            <a:endParaRPr lang="en-US" sz="4400" b="1" dirty="0">
              <a:solidFill>
                <a:srgbClr val="003026"/>
              </a:solidFill>
              <a:latin typeface="Aptos Black" panose="020B0004020202020204" pitchFamily="34" charset="0"/>
              <a:ea typeface="Inter" panose="020B0502030000000004" pitchFamily="34" charset="0"/>
            </a:endParaRPr>
          </a:p>
        </p:txBody>
      </p:sp>
      <p:sp>
        <p:nvSpPr>
          <p:cNvPr id="54" name="CuadroTexto 53">
            <a:extLst>
              <a:ext uri="{FF2B5EF4-FFF2-40B4-BE49-F238E27FC236}">
                <a16:creationId xmlns:a16="http://schemas.microsoft.com/office/drawing/2014/main" id="{AE812CF0-958C-EC27-F7BE-0E2A43040990}"/>
              </a:ext>
            </a:extLst>
          </p:cNvPr>
          <p:cNvSpPr txBox="1"/>
          <p:nvPr/>
        </p:nvSpPr>
        <p:spPr>
          <a:xfrm rot="16200000">
            <a:off x="10750620" y="1129725"/>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rgbClr val="003026"/>
                </a:solidFill>
                <a:latin typeface="Gotham Book" panose="02000604040000020004" pitchFamily="50" charset="0"/>
              </a:rPr>
              <a:t>WWW.SCOLALEGAL.COM</a:t>
            </a:r>
          </a:p>
        </p:txBody>
      </p:sp>
      <p:pic>
        <p:nvPicPr>
          <p:cNvPr id="55" name="Gráfico 54">
            <a:extLst>
              <a:ext uri="{FF2B5EF4-FFF2-40B4-BE49-F238E27FC236}">
                <a16:creationId xmlns:a16="http://schemas.microsoft.com/office/drawing/2014/main" id="{57E8AB34-5881-7699-3EF6-6AF1173A07A8}"/>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06134" y="672065"/>
            <a:ext cx="1332741" cy="387482"/>
          </a:xfrm>
          <a:prstGeom prst="rect">
            <a:avLst/>
          </a:prstGeom>
        </p:spPr>
      </p:pic>
      <p:sp>
        <p:nvSpPr>
          <p:cNvPr id="6" name="CuadroTexto 5">
            <a:extLst>
              <a:ext uri="{FF2B5EF4-FFF2-40B4-BE49-F238E27FC236}">
                <a16:creationId xmlns:a16="http://schemas.microsoft.com/office/drawing/2014/main" id="{916585D0-0D1A-D2B4-2D9D-D0538F8CA48B}"/>
              </a:ext>
            </a:extLst>
          </p:cNvPr>
          <p:cNvSpPr txBox="1"/>
          <p:nvPr/>
        </p:nvSpPr>
        <p:spPr>
          <a:xfrm>
            <a:off x="6625484" y="3310021"/>
            <a:ext cx="3319883" cy="1015663"/>
          </a:xfrm>
          <a:prstGeom prst="rect">
            <a:avLst/>
          </a:prstGeom>
          <a:noFill/>
        </p:spPr>
        <p:txBody>
          <a:bodyPr wrap="square">
            <a:spAutoFit/>
          </a:bodyPr>
          <a:lstStyle/>
          <a:p>
            <a:r>
              <a:rPr lang="es-CO" sz="1200" dirty="0">
                <a:solidFill>
                  <a:schemeClr val="bg1"/>
                </a:solidFill>
                <a:latin typeface="Aptos" panose="020B0004020202020204" pitchFamily="34" charset="0"/>
              </a:rPr>
              <a:t>Las convenciones colectivas de ámbito sectorial son de aplicación obligatoria para todos los empleadores, empresas, unidades productivas y trabajadores del nivel de negociación respectivo</a:t>
            </a:r>
          </a:p>
        </p:txBody>
      </p:sp>
    </p:spTree>
    <p:extLst>
      <p:ext uri="{BB962C8B-B14F-4D97-AF65-F5344CB8AC3E}">
        <p14:creationId xmlns:p14="http://schemas.microsoft.com/office/powerpoint/2010/main" val="2116853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1F0AB-62B2-ECE3-25A5-33A53F9A0395}"/>
            </a:ext>
          </a:extLst>
        </p:cNvPr>
        <p:cNvGrpSpPr/>
        <p:nvPr/>
      </p:nvGrpSpPr>
      <p:grpSpPr>
        <a:xfrm>
          <a:off x="0" y="0"/>
          <a:ext cx="0" cy="0"/>
          <a:chOff x="0" y="0"/>
          <a:chExt cx="0" cy="0"/>
        </a:xfrm>
      </p:grpSpPr>
      <p:sp>
        <p:nvSpPr>
          <p:cNvPr id="14" name="Rectangle: Top Corners Rounded 8">
            <a:extLst>
              <a:ext uri="{FF2B5EF4-FFF2-40B4-BE49-F238E27FC236}">
                <a16:creationId xmlns:a16="http://schemas.microsoft.com/office/drawing/2014/main" id="{D687A52A-28E8-0871-E46B-661030EB97E0}"/>
              </a:ext>
            </a:extLst>
          </p:cNvPr>
          <p:cNvSpPr/>
          <p:nvPr/>
        </p:nvSpPr>
        <p:spPr>
          <a:xfrm rot="16200000" flipV="1">
            <a:off x="709244" y="1423113"/>
            <a:ext cx="3936086" cy="5354573"/>
          </a:xfrm>
          <a:prstGeom prst="round2SameRect">
            <a:avLst>
              <a:gd name="adj1" fmla="val 3241"/>
              <a:gd name="adj2" fmla="val 0"/>
            </a:avLst>
          </a:prstGeom>
          <a:solidFill>
            <a:srgbClr val="C14B61"/>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5" name="Marcador de posición de imagen 8">
            <a:extLst>
              <a:ext uri="{FF2B5EF4-FFF2-40B4-BE49-F238E27FC236}">
                <a16:creationId xmlns:a16="http://schemas.microsoft.com/office/drawing/2014/main" id="{41A31231-D064-C989-3D7A-4F92E53C445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09308" y="0"/>
            <a:ext cx="6502400" cy="6858000"/>
          </a:xfrm>
          <a:custGeom>
            <a:avLst/>
            <a:gdLst>
              <a:gd name="connsiteX0" fmla="*/ 0 w 4381500"/>
              <a:gd name="connsiteY0" fmla="*/ 0 h 2619375"/>
              <a:gd name="connsiteX1" fmla="*/ 4381500 w 4381500"/>
              <a:gd name="connsiteY1" fmla="*/ 0 h 2619375"/>
              <a:gd name="connsiteX2" fmla="*/ 4381500 w 4381500"/>
              <a:gd name="connsiteY2" fmla="*/ 2619375 h 2619375"/>
              <a:gd name="connsiteX3" fmla="*/ 0 w 4381500"/>
              <a:gd name="connsiteY3" fmla="*/ 2619375 h 2619375"/>
            </a:gdLst>
            <a:ahLst/>
            <a:cxnLst>
              <a:cxn ang="0">
                <a:pos x="connsiteX0" y="connsiteY0"/>
              </a:cxn>
              <a:cxn ang="0">
                <a:pos x="connsiteX1" y="connsiteY1"/>
              </a:cxn>
              <a:cxn ang="0">
                <a:pos x="connsiteX2" y="connsiteY2"/>
              </a:cxn>
              <a:cxn ang="0">
                <a:pos x="connsiteX3" y="connsiteY3"/>
              </a:cxn>
            </a:cxnLst>
            <a:rect l="l" t="t" r="r" b="b"/>
            <a:pathLst>
              <a:path w="4381500" h="2619375">
                <a:moveTo>
                  <a:pt x="0" y="0"/>
                </a:moveTo>
                <a:lnTo>
                  <a:pt x="4381500" y="0"/>
                </a:lnTo>
                <a:lnTo>
                  <a:pt x="4381500" y="2619375"/>
                </a:lnTo>
                <a:lnTo>
                  <a:pt x="0" y="2619375"/>
                </a:lnTo>
                <a:close/>
              </a:path>
            </a:pathLst>
          </a:custGeom>
        </p:spPr>
      </p:pic>
      <p:sp>
        <p:nvSpPr>
          <p:cNvPr id="16" name="TextBox 1">
            <a:extLst>
              <a:ext uri="{FF2B5EF4-FFF2-40B4-BE49-F238E27FC236}">
                <a16:creationId xmlns:a16="http://schemas.microsoft.com/office/drawing/2014/main" id="{5312AB7B-E22A-AB41-CDBA-FFD093ED03C6}"/>
              </a:ext>
            </a:extLst>
          </p:cNvPr>
          <p:cNvSpPr txBox="1"/>
          <p:nvPr/>
        </p:nvSpPr>
        <p:spPr>
          <a:xfrm>
            <a:off x="1913318" y="2818365"/>
            <a:ext cx="2444860" cy="892552"/>
          </a:xfrm>
          <a:prstGeom prst="rect">
            <a:avLst/>
          </a:prstGeom>
          <a:noFill/>
        </p:spPr>
        <p:txBody>
          <a:bodyPr wrap="square" rtlCol="0">
            <a:spAutoFit/>
          </a:bodyPr>
          <a:lstStyle/>
          <a:p>
            <a:r>
              <a:rPr lang="en-US" sz="2600" dirty="0" err="1">
                <a:solidFill>
                  <a:schemeClr val="bg1"/>
                </a:solidFill>
                <a:latin typeface="Arial Black" panose="020B0A04020102020204" pitchFamily="34" charset="0"/>
                <a:cs typeface="Poppins SemiBold" panose="00000700000000000000" pitchFamily="2" charset="0"/>
              </a:rPr>
              <a:t>Cuota</a:t>
            </a:r>
            <a:r>
              <a:rPr lang="en-US" sz="2600" dirty="0">
                <a:solidFill>
                  <a:schemeClr val="bg1"/>
                </a:solidFill>
                <a:latin typeface="Arial Black" panose="020B0A04020102020204" pitchFamily="34" charset="0"/>
                <a:cs typeface="Poppins SemiBold" panose="00000700000000000000" pitchFamily="2" charset="0"/>
              </a:rPr>
              <a:t> </a:t>
            </a:r>
            <a:r>
              <a:rPr lang="en-US" sz="2600" dirty="0" err="1">
                <a:solidFill>
                  <a:schemeClr val="bg1"/>
                </a:solidFill>
                <a:latin typeface="Arial Black" panose="020B0A04020102020204" pitchFamily="34" charset="0"/>
                <a:cs typeface="Poppins SemiBold" panose="00000700000000000000" pitchFamily="2" charset="0"/>
              </a:rPr>
              <a:t>sindical</a:t>
            </a:r>
            <a:r>
              <a:rPr lang="en-US" sz="2600" dirty="0">
                <a:solidFill>
                  <a:schemeClr val="bg1"/>
                </a:solidFill>
                <a:latin typeface="Arial Black" panose="020B0A04020102020204" pitchFamily="34" charset="0"/>
                <a:cs typeface="Poppins SemiBold" panose="00000700000000000000" pitchFamily="2" charset="0"/>
              </a:rPr>
              <a:t> </a:t>
            </a:r>
          </a:p>
        </p:txBody>
      </p:sp>
      <p:sp>
        <p:nvSpPr>
          <p:cNvPr id="18" name="TextBox 7">
            <a:extLst>
              <a:ext uri="{FF2B5EF4-FFF2-40B4-BE49-F238E27FC236}">
                <a16:creationId xmlns:a16="http://schemas.microsoft.com/office/drawing/2014/main" id="{C330B93C-157B-7004-F7D8-11C6283A4337}"/>
              </a:ext>
            </a:extLst>
          </p:cNvPr>
          <p:cNvSpPr txBox="1"/>
          <p:nvPr/>
        </p:nvSpPr>
        <p:spPr>
          <a:xfrm>
            <a:off x="315801" y="3979123"/>
            <a:ext cx="4228874" cy="1720151"/>
          </a:xfrm>
          <a:prstGeom prst="rect">
            <a:avLst/>
          </a:prstGeom>
          <a:noFill/>
        </p:spPr>
        <p:txBody>
          <a:bodyPr wrap="square" rtlCol="0">
            <a:spAutoFit/>
          </a:bodyPr>
          <a:lstStyle/>
          <a:p>
            <a:pPr algn="just">
              <a:lnSpc>
                <a:spcPct val="150000"/>
              </a:lnSpc>
            </a:pPr>
            <a:r>
              <a:rPr lang="es-ES" sz="1200" dirty="0">
                <a:solidFill>
                  <a:schemeClr val="bg1"/>
                </a:solidFill>
                <a:latin typeface="Arial" panose="020B0604020202020204" pitchFamily="34" charset="0"/>
                <a:ea typeface="Open Sans" panose="020B0606030504020204" pitchFamily="34" charset="0"/>
                <a:cs typeface="Arial" panose="020B0604020202020204" pitchFamily="34" charset="0"/>
              </a:rPr>
              <a:t> </a:t>
            </a:r>
            <a:r>
              <a:rPr lang="es-CO" sz="1200" dirty="0">
                <a:solidFill>
                  <a:schemeClr val="bg1"/>
                </a:solidFill>
                <a:latin typeface="Arial" panose="020B0604020202020204" pitchFamily="34" charset="0"/>
                <a:ea typeface="Open Sans" panose="020B0606030504020204" pitchFamily="34" charset="0"/>
                <a:cs typeface="Arial" panose="020B0604020202020204" pitchFamily="34" charset="0"/>
              </a:rPr>
              <a:t>Los trabajadores no sindicalizadas beneficiarias de la convención colectiva de trabajo en cada nivel deberán pagar en favor del sindicato o sindicatos titulares de la misma, una suma equivalente a la cuota ordinaria sindical “sin que sea posible renunciar a dichos beneficios extralegales”.</a:t>
            </a:r>
            <a:endParaRPr lang="es-ES" sz="120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19" name="Rectangle: Top Corners Rounded 36">
            <a:extLst>
              <a:ext uri="{FF2B5EF4-FFF2-40B4-BE49-F238E27FC236}">
                <a16:creationId xmlns:a16="http://schemas.microsoft.com/office/drawing/2014/main" id="{F150ADB5-14D3-FA09-A652-54C718AC4C51}"/>
              </a:ext>
            </a:extLst>
          </p:cNvPr>
          <p:cNvSpPr/>
          <p:nvPr/>
        </p:nvSpPr>
        <p:spPr>
          <a:xfrm rot="16200000" flipH="1">
            <a:off x="10171752" y="3389922"/>
            <a:ext cx="3315228" cy="800099"/>
          </a:xfrm>
          <a:prstGeom prst="round2SameRect">
            <a:avLst>
              <a:gd name="adj1" fmla="val 11575"/>
              <a:gd name="adj2" fmla="val 0"/>
            </a:avLst>
          </a:prstGeom>
          <a:solidFill>
            <a:srgbClr val="702A32"/>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TextBox 37">
            <a:extLst>
              <a:ext uri="{FF2B5EF4-FFF2-40B4-BE49-F238E27FC236}">
                <a16:creationId xmlns:a16="http://schemas.microsoft.com/office/drawing/2014/main" id="{384C8FE5-C0FF-E2A8-E108-2D10B0974761}"/>
              </a:ext>
            </a:extLst>
          </p:cNvPr>
          <p:cNvSpPr txBox="1"/>
          <p:nvPr/>
        </p:nvSpPr>
        <p:spPr>
          <a:xfrm>
            <a:off x="11686716" y="2456866"/>
            <a:ext cx="400110" cy="2508102"/>
          </a:xfrm>
          <a:prstGeom prst="rect">
            <a:avLst/>
          </a:prstGeom>
          <a:noFill/>
        </p:spPr>
        <p:txBody>
          <a:bodyPr vert="vert270" wrap="square" rtlCol="0">
            <a:spAutoFit/>
          </a:bodyPr>
          <a:lstStyle/>
          <a:p>
            <a:pPr algn="ctr"/>
            <a:r>
              <a:rPr lang="en-US" sz="1400" spc="100" dirty="0">
                <a:solidFill>
                  <a:schemeClr val="bg1"/>
                </a:solidFill>
                <a:latin typeface="Arial Black" panose="020B0A04020102020204" pitchFamily="34" charset="0"/>
                <a:cs typeface="Poppins SemiBold" panose="00000700000000000000" pitchFamily="2" charset="0"/>
              </a:rPr>
              <a:t>BENEFICIOS</a:t>
            </a:r>
          </a:p>
        </p:txBody>
      </p:sp>
      <p:sp>
        <p:nvSpPr>
          <p:cNvPr id="21" name="CuadroTexto 20">
            <a:extLst>
              <a:ext uri="{FF2B5EF4-FFF2-40B4-BE49-F238E27FC236}">
                <a16:creationId xmlns:a16="http://schemas.microsoft.com/office/drawing/2014/main" id="{AD6BFD68-9261-6888-7F61-49BC0A3A29F7}"/>
              </a:ext>
            </a:extLst>
          </p:cNvPr>
          <p:cNvSpPr txBox="1"/>
          <p:nvPr/>
        </p:nvSpPr>
        <p:spPr>
          <a:xfrm rot="16200000">
            <a:off x="10750620" y="1129725"/>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chemeClr val="bg1"/>
                </a:solidFill>
                <a:latin typeface="Gotham Book" panose="02000604040000020004" pitchFamily="50" charset="0"/>
              </a:rPr>
              <a:t>WWW.SCOLALEGAL.COM</a:t>
            </a:r>
          </a:p>
        </p:txBody>
      </p:sp>
      <p:pic>
        <p:nvPicPr>
          <p:cNvPr id="22" name="Gráfico 21">
            <a:extLst>
              <a:ext uri="{FF2B5EF4-FFF2-40B4-BE49-F238E27FC236}">
                <a16:creationId xmlns:a16="http://schemas.microsoft.com/office/drawing/2014/main" id="{671FC878-FBE0-B54B-899E-64080DA8A24F}"/>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6134" y="672065"/>
            <a:ext cx="1332741" cy="387482"/>
          </a:xfrm>
          <a:prstGeom prst="rect">
            <a:avLst/>
          </a:prstGeom>
        </p:spPr>
      </p:pic>
      <p:pic>
        <p:nvPicPr>
          <p:cNvPr id="3" name="Gráfico 2" descr="Monedas con relleno sólido">
            <a:extLst>
              <a:ext uri="{FF2B5EF4-FFF2-40B4-BE49-F238E27FC236}">
                <a16:creationId xmlns:a16="http://schemas.microsoft.com/office/drawing/2014/main" id="{FEE7C75C-B72D-D07E-7046-62B370F837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5304" y="2906314"/>
            <a:ext cx="914400" cy="914400"/>
          </a:xfrm>
          <a:prstGeom prst="rect">
            <a:avLst/>
          </a:prstGeom>
        </p:spPr>
      </p:pic>
    </p:spTree>
    <p:extLst>
      <p:ext uri="{BB962C8B-B14F-4D97-AF65-F5344CB8AC3E}">
        <p14:creationId xmlns:p14="http://schemas.microsoft.com/office/powerpoint/2010/main" val="3726581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F60EC5E-9A12-E61D-5F29-9471F0900933}"/>
            </a:ext>
          </a:extLst>
        </p:cNvPr>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AAED6C19-DABC-E887-733B-696D16403534}"/>
              </a:ext>
            </a:extLst>
          </p:cNvPr>
          <p:cNvCxnSpPr>
            <a:cxnSpLocks/>
          </p:cNvCxnSpPr>
          <p:nvPr/>
        </p:nvCxnSpPr>
        <p:spPr>
          <a:xfrm>
            <a:off x="1443971" y="-3226760"/>
            <a:ext cx="0" cy="6858000"/>
          </a:xfrm>
          <a:prstGeom prst="line">
            <a:avLst/>
          </a:prstGeom>
          <a:ln>
            <a:solidFill>
              <a:schemeClr val="accent1">
                <a:lumMod val="40000"/>
                <a:lumOff val="60000"/>
                <a:alpha val="35000"/>
              </a:schemeClr>
            </a:solidFill>
          </a:ln>
        </p:spPr>
        <p:style>
          <a:lnRef idx="1">
            <a:schemeClr val="accent1"/>
          </a:lnRef>
          <a:fillRef idx="0">
            <a:schemeClr val="accent1"/>
          </a:fillRef>
          <a:effectRef idx="0">
            <a:schemeClr val="accent1"/>
          </a:effectRef>
          <a:fontRef idx="minor">
            <a:schemeClr val="tx1"/>
          </a:fontRef>
        </p:style>
      </p:cxnSp>
      <p:sp>
        <p:nvSpPr>
          <p:cNvPr id="69" name="Rectangle: Single Corner Rounded 2">
            <a:extLst>
              <a:ext uri="{FF2B5EF4-FFF2-40B4-BE49-F238E27FC236}">
                <a16:creationId xmlns:a16="http://schemas.microsoft.com/office/drawing/2014/main" id="{A59DBA3C-7C8E-0FA2-50F7-E2684C8C24E5}"/>
              </a:ext>
            </a:extLst>
          </p:cNvPr>
          <p:cNvSpPr/>
          <p:nvPr/>
        </p:nvSpPr>
        <p:spPr>
          <a:xfrm>
            <a:off x="479423" y="4838699"/>
            <a:ext cx="5616575" cy="1577977"/>
          </a:xfrm>
          <a:prstGeom prst="round1Rect">
            <a:avLst>
              <a:gd name="adj" fmla="val 47251"/>
            </a:avLst>
          </a:prstGeom>
          <a:solidFill>
            <a:srgbClr val="E79D38"/>
          </a:solidFill>
          <a:ln>
            <a:noFill/>
          </a:ln>
          <a:effectLst>
            <a:outerShdw blurRad="381000" dist="190500" dir="2700000" algn="tl" rotWithShape="0">
              <a:schemeClr val="accent1">
                <a:alpha val="9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grpSp>
        <p:nvGrpSpPr>
          <p:cNvPr id="70" name="Group 16">
            <a:extLst>
              <a:ext uri="{FF2B5EF4-FFF2-40B4-BE49-F238E27FC236}">
                <a16:creationId xmlns:a16="http://schemas.microsoft.com/office/drawing/2014/main" id="{D240EEB2-522A-7EC1-4476-6F4D58D21C3B}"/>
              </a:ext>
            </a:extLst>
          </p:cNvPr>
          <p:cNvGrpSpPr/>
          <p:nvPr/>
        </p:nvGrpSpPr>
        <p:grpSpPr>
          <a:xfrm>
            <a:off x="6660986" y="328494"/>
            <a:ext cx="4537682" cy="1420896"/>
            <a:chOff x="6688064" y="1232694"/>
            <a:chExt cx="4537682" cy="1420896"/>
          </a:xfrm>
        </p:grpSpPr>
        <p:sp>
          <p:nvSpPr>
            <p:cNvPr id="71" name="Text Placeholder 54">
              <a:extLst>
                <a:ext uri="{FF2B5EF4-FFF2-40B4-BE49-F238E27FC236}">
                  <a16:creationId xmlns:a16="http://schemas.microsoft.com/office/drawing/2014/main" id="{ECB9E07F-6B0B-68E6-9066-A5DAA842B2A8}"/>
                </a:ext>
              </a:extLst>
            </p:cNvPr>
            <p:cNvSpPr txBox="1">
              <a:spLocks/>
            </p:cNvSpPr>
            <p:nvPr/>
          </p:nvSpPr>
          <p:spPr>
            <a:xfrm>
              <a:off x="6688064" y="1812434"/>
              <a:ext cx="4454072" cy="8411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s-MX" sz="1200" dirty="0">
                  <a:solidFill>
                    <a:srgbClr val="003026"/>
                  </a:solidFill>
                  <a:latin typeface="Arial" panose="020B0604020202020204" pitchFamily="34" charset="0"/>
                  <a:ea typeface="Open Sans" panose="020B0606030504020204" pitchFamily="34" charset="0"/>
                  <a:cs typeface="Arial" panose="020B0604020202020204" pitchFamily="34" charset="0"/>
                </a:rPr>
                <a:t>A petición motivada, el empleador pondrá a disposición a la Organización Sindical información sobre la situación económica de la Compañía cuando esto sea estrictamente necesaria para la negociación. Cuando esta información llegue a comprometer secretos empresariales, o datos protegidos, su entrega estará condicionada a un acuerdo de confidencialidad de uso exclusivo en la negociación. </a:t>
              </a:r>
              <a:endParaRPr lang="en-US" sz="1200" dirty="0">
                <a:solidFill>
                  <a:srgbClr val="003026"/>
                </a:solidFill>
                <a:latin typeface="Arial" panose="020B0604020202020204" pitchFamily="34" charset="0"/>
                <a:ea typeface="Open Sans" panose="020B0606030504020204" pitchFamily="34" charset="0"/>
                <a:cs typeface="Arial" panose="020B0604020202020204" pitchFamily="34" charset="0"/>
              </a:endParaRPr>
            </a:p>
          </p:txBody>
        </p:sp>
        <p:sp>
          <p:nvSpPr>
            <p:cNvPr id="72" name="Text Placeholder 55">
              <a:extLst>
                <a:ext uri="{FF2B5EF4-FFF2-40B4-BE49-F238E27FC236}">
                  <a16:creationId xmlns:a16="http://schemas.microsoft.com/office/drawing/2014/main" id="{802A8E47-6779-54E8-E268-1E54B91042FA}"/>
                </a:ext>
              </a:extLst>
            </p:cNvPr>
            <p:cNvSpPr txBox="1">
              <a:spLocks/>
            </p:cNvSpPr>
            <p:nvPr/>
          </p:nvSpPr>
          <p:spPr>
            <a:xfrm>
              <a:off x="6688064" y="1232694"/>
              <a:ext cx="4537682" cy="4829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dirty="0" err="1">
                  <a:solidFill>
                    <a:srgbClr val="E79D38"/>
                  </a:solidFill>
                  <a:latin typeface="Arial Black" panose="020B0A04020102020204" pitchFamily="34" charset="0"/>
                </a:rPr>
                <a:t>Entrega</a:t>
              </a:r>
              <a:r>
                <a:rPr lang="en-US" dirty="0">
                  <a:solidFill>
                    <a:srgbClr val="E79D38"/>
                  </a:solidFill>
                  <a:latin typeface="Arial Black" panose="020B0A04020102020204" pitchFamily="34" charset="0"/>
                </a:rPr>
                <a:t> </a:t>
              </a:r>
              <a:r>
                <a:rPr lang="en-US" dirty="0" err="1">
                  <a:solidFill>
                    <a:srgbClr val="E79D38"/>
                  </a:solidFill>
                  <a:latin typeface="Arial Black" panose="020B0A04020102020204" pitchFamily="34" charset="0"/>
                </a:rPr>
                <a:t>información</a:t>
              </a:r>
              <a:endParaRPr lang="en-US" dirty="0">
                <a:solidFill>
                  <a:srgbClr val="E79D38"/>
                </a:solidFill>
                <a:latin typeface="Arial Black" panose="020B0A04020102020204" pitchFamily="34" charset="0"/>
              </a:endParaRPr>
            </a:p>
          </p:txBody>
        </p:sp>
      </p:grpSp>
      <p:grpSp>
        <p:nvGrpSpPr>
          <p:cNvPr id="76" name="Group 14">
            <a:extLst>
              <a:ext uri="{FF2B5EF4-FFF2-40B4-BE49-F238E27FC236}">
                <a16:creationId xmlns:a16="http://schemas.microsoft.com/office/drawing/2014/main" id="{2D7B65ED-22CB-D94F-4A63-4FBADEC4A2CB}"/>
              </a:ext>
            </a:extLst>
          </p:cNvPr>
          <p:cNvGrpSpPr/>
          <p:nvPr/>
        </p:nvGrpSpPr>
        <p:grpSpPr>
          <a:xfrm>
            <a:off x="6674604" y="3451176"/>
            <a:ext cx="5037971" cy="2068637"/>
            <a:chOff x="6688063" y="4355721"/>
            <a:chExt cx="5037971" cy="2068637"/>
          </a:xfrm>
        </p:grpSpPr>
        <p:sp>
          <p:nvSpPr>
            <p:cNvPr id="77" name="Text Placeholder 58">
              <a:extLst>
                <a:ext uri="{FF2B5EF4-FFF2-40B4-BE49-F238E27FC236}">
                  <a16:creationId xmlns:a16="http://schemas.microsoft.com/office/drawing/2014/main" id="{8A13DB09-540D-EB81-D15F-E6CC044973FC}"/>
                </a:ext>
              </a:extLst>
            </p:cNvPr>
            <p:cNvSpPr txBox="1">
              <a:spLocks/>
            </p:cNvSpPr>
            <p:nvPr/>
          </p:nvSpPr>
          <p:spPr>
            <a:xfrm>
              <a:off x="6688063" y="5583202"/>
              <a:ext cx="4890175" cy="8411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s-MX" sz="1400" dirty="0">
                  <a:solidFill>
                    <a:srgbClr val="003026"/>
                  </a:solidFill>
                  <a:latin typeface="Arial" panose="020B0604020202020204" pitchFamily="34" charset="0"/>
                  <a:ea typeface="Open Sans" panose="020B0606030504020204" pitchFamily="34" charset="0"/>
                  <a:cs typeface="Arial" panose="020B0604020202020204" pitchFamily="34" charset="0"/>
                </a:rPr>
                <a:t>Se determina que el Ministerio del Trabajo facilitará mecanismos adecuados de consulta y representación para las MIPYMES. Adicionalmente, cuando en el sector de negociación exista una participación significativa de MIPYMES la convención colectiva deberá prever cláusulas diferenciales.</a:t>
              </a:r>
              <a:endParaRPr lang="en-US" sz="1400" dirty="0">
                <a:solidFill>
                  <a:srgbClr val="003026"/>
                </a:solidFill>
                <a:latin typeface="Arial" panose="020B0604020202020204" pitchFamily="34" charset="0"/>
                <a:ea typeface="Open Sans" panose="020B0606030504020204" pitchFamily="34" charset="0"/>
                <a:cs typeface="Arial" panose="020B0604020202020204" pitchFamily="34" charset="0"/>
              </a:endParaRPr>
            </a:p>
          </p:txBody>
        </p:sp>
        <p:sp>
          <p:nvSpPr>
            <p:cNvPr id="78" name="Text Placeholder 59">
              <a:extLst>
                <a:ext uri="{FF2B5EF4-FFF2-40B4-BE49-F238E27FC236}">
                  <a16:creationId xmlns:a16="http://schemas.microsoft.com/office/drawing/2014/main" id="{72BB945E-064A-366A-4F58-DBEABC9CAE03}"/>
                </a:ext>
              </a:extLst>
            </p:cNvPr>
            <p:cNvSpPr txBox="1">
              <a:spLocks/>
            </p:cNvSpPr>
            <p:nvPr/>
          </p:nvSpPr>
          <p:spPr>
            <a:xfrm>
              <a:off x="6688064" y="4355721"/>
              <a:ext cx="5037970" cy="6960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MX" sz="2000" dirty="0">
                  <a:solidFill>
                    <a:srgbClr val="3F2588"/>
                  </a:solidFill>
                  <a:latin typeface="Arial Black" panose="020B0A04020102020204" pitchFamily="34" charset="0"/>
                </a:rPr>
                <a:t>Reglas aplicables para las Micro, P</a:t>
              </a:r>
              <a:r>
                <a:rPr lang="es-MX" sz="2400" dirty="0">
                  <a:solidFill>
                    <a:srgbClr val="3F2588"/>
                  </a:solidFill>
                  <a:latin typeface="Arial Black" panose="020B0A04020102020204" pitchFamily="34" charset="0"/>
                </a:rPr>
                <a:t>equeñas</a:t>
              </a:r>
              <a:r>
                <a:rPr lang="es-MX" sz="2000" dirty="0">
                  <a:solidFill>
                    <a:srgbClr val="3F2588"/>
                  </a:solidFill>
                  <a:latin typeface="Arial Black" panose="020B0A04020102020204" pitchFamily="34" charset="0"/>
                </a:rPr>
                <a:t> y Medianas Empresas (MIPYMES)</a:t>
              </a:r>
              <a:r>
                <a:rPr lang="en-US" sz="2000" dirty="0">
                  <a:solidFill>
                    <a:srgbClr val="3F2588"/>
                  </a:solidFill>
                  <a:latin typeface="Arial Black" panose="020B0A04020102020204" pitchFamily="34" charset="0"/>
                </a:rPr>
                <a:t> </a:t>
              </a:r>
            </a:p>
          </p:txBody>
        </p:sp>
      </p:grpSp>
      <p:cxnSp>
        <p:nvCxnSpPr>
          <p:cNvPr id="81" name="Straight Connector 17">
            <a:extLst>
              <a:ext uri="{FF2B5EF4-FFF2-40B4-BE49-F238E27FC236}">
                <a16:creationId xmlns:a16="http://schemas.microsoft.com/office/drawing/2014/main" id="{4C485698-5972-44C3-6A3E-F34C262D5C0F}"/>
              </a:ext>
            </a:extLst>
          </p:cNvPr>
          <p:cNvCxnSpPr>
            <a:cxnSpLocks/>
          </p:cNvCxnSpPr>
          <p:nvPr/>
        </p:nvCxnSpPr>
        <p:spPr>
          <a:xfrm>
            <a:off x="6095998" y="3257626"/>
            <a:ext cx="60960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84" name="Rectangle: Single Corner Rounded 23">
            <a:extLst>
              <a:ext uri="{FF2B5EF4-FFF2-40B4-BE49-F238E27FC236}">
                <a16:creationId xmlns:a16="http://schemas.microsoft.com/office/drawing/2014/main" id="{208A546A-410B-2585-D873-C2B56D010735}"/>
              </a:ext>
            </a:extLst>
          </p:cNvPr>
          <p:cNvSpPr/>
          <p:nvPr/>
        </p:nvSpPr>
        <p:spPr>
          <a:xfrm flipV="1">
            <a:off x="4188682" y="2931381"/>
            <a:ext cx="1907318" cy="1907318"/>
          </a:xfrm>
          <a:prstGeom prst="round1Rect">
            <a:avLst>
              <a:gd name="adj" fmla="val 41970"/>
            </a:avLst>
          </a:prstGeom>
          <a:solidFill>
            <a:schemeClr val="accent3"/>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5" name="Freeform: Shape 24">
            <a:extLst>
              <a:ext uri="{FF2B5EF4-FFF2-40B4-BE49-F238E27FC236}">
                <a16:creationId xmlns:a16="http://schemas.microsoft.com/office/drawing/2014/main" id="{96D0209F-D794-AFFD-771A-82B7741B6B4D}"/>
              </a:ext>
            </a:extLst>
          </p:cNvPr>
          <p:cNvSpPr/>
          <p:nvPr/>
        </p:nvSpPr>
        <p:spPr>
          <a:xfrm>
            <a:off x="4824449" y="3567148"/>
            <a:ext cx="635785" cy="635785"/>
          </a:xfrm>
          <a:custGeom>
            <a:avLst/>
            <a:gdLst>
              <a:gd name="connsiteX0" fmla="*/ 264700 w 529400"/>
              <a:gd name="connsiteY0" fmla="*/ 529400 h 529400"/>
              <a:gd name="connsiteX1" fmla="*/ 529400 w 529400"/>
              <a:gd name="connsiteY1" fmla="*/ 264700 h 529400"/>
              <a:gd name="connsiteX2" fmla="*/ 264700 w 529400"/>
              <a:gd name="connsiteY2" fmla="*/ 0 h 529400"/>
              <a:gd name="connsiteX3" fmla="*/ 0 w 529400"/>
              <a:gd name="connsiteY3" fmla="*/ 264700 h 529400"/>
              <a:gd name="connsiteX4" fmla="*/ 264700 w 529400"/>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400" h="529400">
                <a:moveTo>
                  <a:pt x="264700" y="529400"/>
                </a:moveTo>
                <a:cubicBezTo>
                  <a:pt x="264700" y="383210"/>
                  <a:pt x="383210" y="264700"/>
                  <a:pt x="529400" y="264700"/>
                </a:cubicBezTo>
                <a:cubicBezTo>
                  <a:pt x="383210" y="264700"/>
                  <a:pt x="264700" y="146190"/>
                  <a:pt x="264700" y="0"/>
                </a:cubicBezTo>
                <a:cubicBezTo>
                  <a:pt x="264700" y="146190"/>
                  <a:pt x="146190" y="264700"/>
                  <a:pt x="0" y="264700"/>
                </a:cubicBezTo>
                <a:cubicBezTo>
                  <a:pt x="146190" y="264700"/>
                  <a:pt x="264700" y="383210"/>
                  <a:pt x="264700" y="529400"/>
                </a:cubicBez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86" name="TextBox 25">
            <a:extLst>
              <a:ext uri="{FF2B5EF4-FFF2-40B4-BE49-F238E27FC236}">
                <a16:creationId xmlns:a16="http://schemas.microsoft.com/office/drawing/2014/main" id="{B3AC0185-7070-8005-4D43-2D79DB3345F5}"/>
              </a:ext>
            </a:extLst>
          </p:cNvPr>
          <p:cNvSpPr txBox="1"/>
          <p:nvPr/>
        </p:nvSpPr>
        <p:spPr>
          <a:xfrm>
            <a:off x="627220" y="5212188"/>
            <a:ext cx="5076893" cy="1077218"/>
          </a:xfrm>
          <a:prstGeom prst="rect">
            <a:avLst/>
          </a:prstGeom>
          <a:noFill/>
        </p:spPr>
        <p:txBody>
          <a:bodyPr wrap="square" rtlCol="0">
            <a:spAutoFit/>
          </a:bodyPr>
          <a:lstStyle/>
          <a:p>
            <a:pPr marL="0" indent="0" algn="l" rtl="0" eaLnBrk="1" latinLnBrk="0" hangingPunct="1">
              <a:spcBef>
                <a:spcPts val="0"/>
              </a:spcBef>
              <a:spcAft>
                <a:spcPts val="0"/>
              </a:spcAft>
            </a:pPr>
            <a:r>
              <a:rPr lang="en-US" sz="3200" dirty="0" err="1">
                <a:solidFill>
                  <a:schemeClr val="bg1"/>
                </a:solidFill>
                <a:effectLst/>
                <a:latin typeface="Arial Black" panose="020B0A04020102020204" pitchFamily="34" charset="0"/>
              </a:rPr>
              <a:t>Otros</a:t>
            </a:r>
            <a:r>
              <a:rPr lang="en-US" sz="3200" dirty="0">
                <a:solidFill>
                  <a:schemeClr val="bg1"/>
                </a:solidFill>
                <a:effectLst/>
                <a:latin typeface="Arial Black" panose="020B0A04020102020204" pitchFamily="34" charset="0"/>
              </a:rPr>
              <a:t> puntos </a:t>
            </a:r>
            <a:r>
              <a:rPr lang="en-US" sz="3200" dirty="0" err="1">
                <a:solidFill>
                  <a:schemeClr val="bg1"/>
                </a:solidFill>
                <a:effectLst/>
                <a:latin typeface="Arial Black" panose="020B0A04020102020204" pitchFamily="34" charset="0"/>
              </a:rPr>
              <a:t>relevantes</a:t>
            </a:r>
            <a:endParaRPr lang="en-ID" sz="3200" dirty="0">
              <a:solidFill>
                <a:schemeClr val="bg1"/>
              </a:solidFill>
              <a:effectLst/>
              <a:latin typeface="Arial Black" panose="020B0A04020102020204" pitchFamily="34" charset="0"/>
            </a:endParaRPr>
          </a:p>
        </p:txBody>
      </p:sp>
      <p:sp>
        <p:nvSpPr>
          <p:cNvPr id="87" name="Freeform: Shape 26">
            <a:extLst>
              <a:ext uri="{FF2B5EF4-FFF2-40B4-BE49-F238E27FC236}">
                <a16:creationId xmlns:a16="http://schemas.microsoft.com/office/drawing/2014/main" id="{FF12E214-5D61-102C-891F-21E3A1B449A8}"/>
              </a:ext>
            </a:extLst>
          </p:cNvPr>
          <p:cNvSpPr/>
          <p:nvPr/>
        </p:nvSpPr>
        <p:spPr>
          <a:xfrm>
            <a:off x="3088077" y="1288591"/>
            <a:ext cx="3007924" cy="1656153"/>
          </a:xfrm>
          <a:custGeom>
            <a:avLst/>
            <a:gdLst>
              <a:gd name="connsiteX0" fmla="*/ 606635 w 1347044"/>
              <a:gd name="connsiteY0" fmla="*/ 741678 h 741678"/>
              <a:gd name="connsiteX1" fmla="*/ 673522 w 1347044"/>
              <a:gd name="connsiteY1" fmla="*/ 741678 h 741678"/>
              <a:gd name="connsiteX2" fmla="*/ 740409 w 1347044"/>
              <a:gd name="connsiteY2" fmla="*/ 741678 h 741678"/>
              <a:gd name="connsiteX3" fmla="*/ 740409 w 1347044"/>
              <a:gd name="connsiteY3" fmla="*/ 741678 h 741678"/>
              <a:gd name="connsiteX4" fmla="*/ 849832 w 1347044"/>
              <a:gd name="connsiteY4" fmla="*/ 741677 h 741678"/>
              <a:gd name="connsiteX5" fmla="*/ 1347044 w 1347044"/>
              <a:gd name="connsiteY5" fmla="*/ 243196 h 741678"/>
              <a:gd name="connsiteX6" fmla="*/ 1346424 w 1347044"/>
              <a:gd name="connsiteY6" fmla="*/ 0 h 741678"/>
              <a:gd name="connsiteX7" fmla="*/ 732899 w 1347044"/>
              <a:gd name="connsiteY7" fmla="*/ 327598 h 741678"/>
              <a:gd name="connsiteX8" fmla="*/ 673522 w 1347044"/>
              <a:gd name="connsiteY8" fmla="*/ 437208 h 741678"/>
              <a:gd name="connsiteX9" fmla="*/ 614145 w 1347044"/>
              <a:gd name="connsiteY9" fmla="*/ 327598 h 741678"/>
              <a:gd name="connsiteX10" fmla="*/ 620 w 1347044"/>
              <a:gd name="connsiteY10" fmla="*/ 0 h 741678"/>
              <a:gd name="connsiteX11" fmla="*/ 0 w 1347044"/>
              <a:gd name="connsiteY11" fmla="*/ 243196 h 741678"/>
              <a:gd name="connsiteX12" fmla="*/ 497212 w 1347044"/>
              <a:gd name="connsiteY12" fmla="*/ 741677 h 741678"/>
              <a:gd name="connsiteX13" fmla="*/ 606635 w 1347044"/>
              <a:gd name="connsiteY13" fmla="*/ 741678 h 74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47044" h="741678">
                <a:moveTo>
                  <a:pt x="606635" y="741678"/>
                </a:moveTo>
                <a:lnTo>
                  <a:pt x="673522" y="741678"/>
                </a:lnTo>
                <a:lnTo>
                  <a:pt x="740409" y="741678"/>
                </a:lnTo>
                <a:lnTo>
                  <a:pt x="740409" y="741678"/>
                </a:lnTo>
                <a:lnTo>
                  <a:pt x="849832" y="741677"/>
                </a:lnTo>
                <a:cubicBezTo>
                  <a:pt x="849832" y="466869"/>
                  <a:pt x="1072237" y="243897"/>
                  <a:pt x="1347044" y="243196"/>
                </a:cubicBezTo>
                <a:cubicBezTo>
                  <a:pt x="1346837" y="162131"/>
                  <a:pt x="1346631" y="81065"/>
                  <a:pt x="1346424" y="0"/>
                </a:cubicBezTo>
                <a:cubicBezTo>
                  <a:pt x="1090875" y="652"/>
                  <a:pt x="865782" y="130488"/>
                  <a:pt x="732899" y="327598"/>
                </a:cubicBezTo>
                <a:lnTo>
                  <a:pt x="673522" y="437208"/>
                </a:lnTo>
                <a:lnTo>
                  <a:pt x="614145" y="327598"/>
                </a:lnTo>
                <a:cubicBezTo>
                  <a:pt x="481262" y="130488"/>
                  <a:pt x="256169" y="652"/>
                  <a:pt x="620" y="0"/>
                </a:cubicBezTo>
                <a:cubicBezTo>
                  <a:pt x="413" y="81065"/>
                  <a:pt x="207" y="162131"/>
                  <a:pt x="0" y="243196"/>
                </a:cubicBezTo>
                <a:cubicBezTo>
                  <a:pt x="274807" y="243897"/>
                  <a:pt x="497212" y="466869"/>
                  <a:pt x="497212" y="741677"/>
                </a:cubicBezTo>
                <a:lnTo>
                  <a:pt x="606635" y="741678"/>
                </a:lnTo>
                <a:close/>
              </a:path>
            </a:pathLst>
          </a:custGeom>
          <a:solidFill>
            <a:schemeClr val="accent3"/>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solidFill>
                <a:schemeClr val="tx1"/>
              </a:solidFill>
            </a:endParaRPr>
          </a:p>
        </p:txBody>
      </p:sp>
      <p:pic>
        <p:nvPicPr>
          <p:cNvPr id="88" name="Marcador de posición de imagen 11" descr="Personas sentadas en una mesa&#10;&#10;El contenido generado por IA puede ser incorrecto.">
            <a:extLst>
              <a:ext uri="{FF2B5EF4-FFF2-40B4-BE49-F238E27FC236}">
                <a16:creationId xmlns:a16="http://schemas.microsoft.com/office/drawing/2014/main" id="{5C758EAD-CE8F-212D-EDB7-6B2771EABC42}"/>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79425" y="0"/>
            <a:ext cx="5616575" cy="4838699"/>
          </a:xfrm>
          <a:custGeom>
            <a:avLst/>
            <a:gdLst>
              <a:gd name="connsiteX0" fmla="*/ 0 w 5616575"/>
              <a:gd name="connsiteY0" fmla="*/ 0 h 4838699"/>
              <a:gd name="connsiteX1" fmla="*/ 5616575 w 5616575"/>
              <a:gd name="connsiteY1" fmla="*/ 0 h 4838699"/>
              <a:gd name="connsiteX2" fmla="*/ 5616575 w 5616575"/>
              <a:gd name="connsiteY2" fmla="*/ 4032233 h 4838699"/>
              <a:gd name="connsiteX3" fmla="*/ 4810109 w 5616575"/>
              <a:gd name="connsiteY3" fmla="*/ 4838699 h 4838699"/>
              <a:gd name="connsiteX4" fmla="*/ 0 w 5616575"/>
              <a:gd name="connsiteY4" fmla="*/ 4838699 h 4838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6575" h="4838699">
                <a:moveTo>
                  <a:pt x="0" y="0"/>
                </a:moveTo>
                <a:lnTo>
                  <a:pt x="5616575" y="0"/>
                </a:lnTo>
                <a:lnTo>
                  <a:pt x="5616575" y="4032233"/>
                </a:lnTo>
                <a:cubicBezTo>
                  <a:pt x="5616575" y="4477632"/>
                  <a:pt x="5255508" y="4838699"/>
                  <a:pt x="4810109" y="4838699"/>
                </a:cubicBezTo>
                <a:lnTo>
                  <a:pt x="0" y="4838699"/>
                </a:lnTo>
                <a:close/>
              </a:path>
            </a:pathLst>
          </a:custGeom>
        </p:spPr>
      </p:pic>
      <p:sp>
        <p:nvSpPr>
          <p:cNvPr id="89" name="CuadroTexto 88">
            <a:extLst>
              <a:ext uri="{FF2B5EF4-FFF2-40B4-BE49-F238E27FC236}">
                <a16:creationId xmlns:a16="http://schemas.microsoft.com/office/drawing/2014/main" id="{2E0DEC7D-828A-A3EF-81B2-B11E727B71FC}"/>
              </a:ext>
            </a:extLst>
          </p:cNvPr>
          <p:cNvSpPr txBox="1"/>
          <p:nvPr/>
        </p:nvSpPr>
        <p:spPr>
          <a:xfrm rot="16200000">
            <a:off x="10750620" y="1129725"/>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rgbClr val="003026"/>
                </a:solidFill>
                <a:latin typeface="Gotham Book" panose="02000604040000020004" pitchFamily="50" charset="0"/>
              </a:rPr>
              <a:t>WWW.SCOLALEGAL.COM</a:t>
            </a:r>
          </a:p>
        </p:txBody>
      </p:sp>
      <p:pic>
        <p:nvPicPr>
          <p:cNvPr id="90" name="Gráfico 89">
            <a:extLst>
              <a:ext uri="{FF2B5EF4-FFF2-40B4-BE49-F238E27FC236}">
                <a16:creationId xmlns:a16="http://schemas.microsoft.com/office/drawing/2014/main" id="{37C8A805-6165-3EB0-E1EE-BC0B550B1237}"/>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6134" y="672065"/>
            <a:ext cx="1332741" cy="387482"/>
          </a:xfrm>
          <a:prstGeom prst="rect">
            <a:avLst/>
          </a:prstGeom>
        </p:spPr>
      </p:pic>
      <p:sp>
        <p:nvSpPr>
          <p:cNvPr id="91" name="Freeform: Shape 26">
            <a:extLst>
              <a:ext uri="{FF2B5EF4-FFF2-40B4-BE49-F238E27FC236}">
                <a16:creationId xmlns:a16="http://schemas.microsoft.com/office/drawing/2014/main" id="{A6B829AB-5FE0-E82C-3FC6-FAE51420A4FE}"/>
              </a:ext>
            </a:extLst>
          </p:cNvPr>
          <p:cNvSpPr/>
          <p:nvPr/>
        </p:nvSpPr>
        <p:spPr>
          <a:xfrm>
            <a:off x="479423" y="1749390"/>
            <a:ext cx="5616575" cy="3092468"/>
          </a:xfrm>
          <a:custGeom>
            <a:avLst/>
            <a:gdLst>
              <a:gd name="connsiteX0" fmla="*/ 606635 w 1347044"/>
              <a:gd name="connsiteY0" fmla="*/ 741678 h 741678"/>
              <a:gd name="connsiteX1" fmla="*/ 673522 w 1347044"/>
              <a:gd name="connsiteY1" fmla="*/ 741678 h 741678"/>
              <a:gd name="connsiteX2" fmla="*/ 740409 w 1347044"/>
              <a:gd name="connsiteY2" fmla="*/ 741678 h 741678"/>
              <a:gd name="connsiteX3" fmla="*/ 740409 w 1347044"/>
              <a:gd name="connsiteY3" fmla="*/ 741678 h 741678"/>
              <a:gd name="connsiteX4" fmla="*/ 849832 w 1347044"/>
              <a:gd name="connsiteY4" fmla="*/ 741677 h 741678"/>
              <a:gd name="connsiteX5" fmla="*/ 1347044 w 1347044"/>
              <a:gd name="connsiteY5" fmla="*/ 243196 h 741678"/>
              <a:gd name="connsiteX6" fmla="*/ 1346424 w 1347044"/>
              <a:gd name="connsiteY6" fmla="*/ 0 h 741678"/>
              <a:gd name="connsiteX7" fmla="*/ 732899 w 1347044"/>
              <a:gd name="connsiteY7" fmla="*/ 327598 h 741678"/>
              <a:gd name="connsiteX8" fmla="*/ 673522 w 1347044"/>
              <a:gd name="connsiteY8" fmla="*/ 437208 h 741678"/>
              <a:gd name="connsiteX9" fmla="*/ 614145 w 1347044"/>
              <a:gd name="connsiteY9" fmla="*/ 327598 h 741678"/>
              <a:gd name="connsiteX10" fmla="*/ 620 w 1347044"/>
              <a:gd name="connsiteY10" fmla="*/ 0 h 741678"/>
              <a:gd name="connsiteX11" fmla="*/ 0 w 1347044"/>
              <a:gd name="connsiteY11" fmla="*/ 243196 h 741678"/>
              <a:gd name="connsiteX12" fmla="*/ 497212 w 1347044"/>
              <a:gd name="connsiteY12" fmla="*/ 741677 h 741678"/>
              <a:gd name="connsiteX13" fmla="*/ 606635 w 1347044"/>
              <a:gd name="connsiteY13" fmla="*/ 741678 h 74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47044" h="741678">
                <a:moveTo>
                  <a:pt x="606635" y="741678"/>
                </a:moveTo>
                <a:lnTo>
                  <a:pt x="673522" y="741678"/>
                </a:lnTo>
                <a:lnTo>
                  <a:pt x="740409" y="741678"/>
                </a:lnTo>
                <a:lnTo>
                  <a:pt x="740409" y="741678"/>
                </a:lnTo>
                <a:lnTo>
                  <a:pt x="849832" y="741677"/>
                </a:lnTo>
                <a:cubicBezTo>
                  <a:pt x="849832" y="466869"/>
                  <a:pt x="1072237" y="243897"/>
                  <a:pt x="1347044" y="243196"/>
                </a:cubicBezTo>
                <a:cubicBezTo>
                  <a:pt x="1346837" y="162131"/>
                  <a:pt x="1346631" y="81065"/>
                  <a:pt x="1346424" y="0"/>
                </a:cubicBezTo>
                <a:cubicBezTo>
                  <a:pt x="1090875" y="652"/>
                  <a:pt x="865782" y="130488"/>
                  <a:pt x="732899" y="327598"/>
                </a:cubicBezTo>
                <a:lnTo>
                  <a:pt x="673522" y="437208"/>
                </a:lnTo>
                <a:lnTo>
                  <a:pt x="614145" y="327598"/>
                </a:lnTo>
                <a:cubicBezTo>
                  <a:pt x="481262" y="130488"/>
                  <a:pt x="256169" y="652"/>
                  <a:pt x="620" y="0"/>
                </a:cubicBezTo>
                <a:cubicBezTo>
                  <a:pt x="413" y="81065"/>
                  <a:pt x="207" y="162131"/>
                  <a:pt x="0" y="243196"/>
                </a:cubicBezTo>
                <a:cubicBezTo>
                  <a:pt x="274807" y="243897"/>
                  <a:pt x="497212" y="466869"/>
                  <a:pt x="497212" y="741677"/>
                </a:cubicBezTo>
                <a:lnTo>
                  <a:pt x="606635" y="741678"/>
                </a:lnTo>
                <a:close/>
              </a:path>
            </a:pathLst>
          </a:custGeom>
          <a:solidFill>
            <a:srgbClr val="E6BE72">
              <a:alpha val="52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solidFill>
                <a:schemeClr val="tx1"/>
              </a:solidFill>
            </a:endParaRPr>
          </a:p>
        </p:txBody>
      </p:sp>
    </p:spTree>
    <p:extLst>
      <p:ext uri="{BB962C8B-B14F-4D97-AF65-F5344CB8AC3E}">
        <p14:creationId xmlns:p14="http://schemas.microsoft.com/office/powerpoint/2010/main" val="614142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9018920-3A26-F3B4-4C1B-756627EA92ED}"/>
            </a:ext>
          </a:extLst>
        </p:cNvPr>
        <p:cNvGrpSpPr/>
        <p:nvPr/>
      </p:nvGrpSpPr>
      <p:grpSpPr>
        <a:xfrm>
          <a:off x="0" y="0"/>
          <a:ext cx="0" cy="0"/>
          <a:chOff x="0" y="0"/>
          <a:chExt cx="0" cy="0"/>
        </a:xfrm>
      </p:grpSpPr>
      <p:sp>
        <p:nvSpPr>
          <p:cNvPr id="29" name="Rectangle 90">
            <a:extLst>
              <a:ext uri="{FF2B5EF4-FFF2-40B4-BE49-F238E27FC236}">
                <a16:creationId xmlns:a16="http://schemas.microsoft.com/office/drawing/2014/main" id="{832E5164-9A7F-4E8B-F571-B06BC0005A67}"/>
              </a:ext>
            </a:extLst>
          </p:cNvPr>
          <p:cNvSpPr/>
          <p:nvPr/>
        </p:nvSpPr>
        <p:spPr>
          <a:xfrm>
            <a:off x="-56639" y="-3990"/>
            <a:ext cx="4470005" cy="6858000"/>
          </a:xfrm>
          <a:prstGeom prst="rect">
            <a:avLst/>
          </a:prstGeom>
          <a:solidFill>
            <a:srgbClr val="7542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áfico 27">
            <a:extLst>
              <a:ext uri="{FF2B5EF4-FFF2-40B4-BE49-F238E27FC236}">
                <a16:creationId xmlns:a16="http://schemas.microsoft.com/office/drawing/2014/main" id="{7F67BAED-F3E1-4647-AA08-8035C35130A9}"/>
              </a:ext>
            </a:extLst>
          </p:cNvPr>
          <p:cNvPicPr>
            <a:picLocks noChangeAspect="1"/>
          </p:cNvPicPr>
          <p:nvPr/>
        </p:nvPicPr>
        <p:blipFill>
          <a:blip r:embed="rId2">
            <a:extLst>
              <a:ext uri="{96DAC541-7B7A-43D3-8B79-37D633B846F1}">
                <asvg:svgBlip xmlns:asvg="http://schemas.microsoft.com/office/drawing/2016/SVG/main" r:embed="rId3"/>
              </a:ext>
            </a:extLst>
          </a:blip>
          <a:srcRect l="1753" r="2032" b="-1280"/>
          <a:stretch/>
        </p:blipFill>
        <p:spPr>
          <a:xfrm>
            <a:off x="-56639" y="2320953"/>
            <a:ext cx="4457084" cy="4591067"/>
          </a:xfrm>
          <a:prstGeom prst="rect">
            <a:avLst/>
          </a:prstGeom>
        </p:spPr>
      </p:pic>
      <p:sp>
        <p:nvSpPr>
          <p:cNvPr id="3" name="Rectangle: Rounded Corners 3">
            <a:extLst>
              <a:ext uri="{FF2B5EF4-FFF2-40B4-BE49-F238E27FC236}">
                <a16:creationId xmlns:a16="http://schemas.microsoft.com/office/drawing/2014/main" id="{E7FDFFFD-7F73-7D04-2D08-1D6CE4B44FC1}"/>
              </a:ext>
            </a:extLst>
          </p:cNvPr>
          <p:cNvSpPr/>
          <p:nvPr/>
        </p:nvSpPr>
        <p:spPr>
          <a:xfrm>
            <a:off x="2673361" y="683498"/>
            <a:ext cx="7484316" cy="1628988"/>
          </a:xfrm>
          <a:prstGeom prst="roundRect">
            <a:avLst/>
          </a:prstGeom>
          <a:solidFill>
            <a:schemeClr val="bg1"/>
          </a:solidFill>
          <a:ln>
            <a:solidFill>
              <a:srgbClr val="472A38"/>
            </a:solidFill>
          </a:ln>
          <a:effectLst>
            <a:outerShdw blurRad="660400" dist="685800" dir="8100000" algn="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ysClr val="windowText" lastClr="000000"/>
              </a:solidFill>
            </a:endParaRPr>
          </a:p>
        </p:txBody>
      </p:sp>
      <p:sp>
        <p:nvSpPr>
          <p:cNvPr id="6" name="TextBox 9">
            <a:extLst>
              <a:ext uri="{FF2B5EF4-FFF2-40B4-BE49-F238E27FC236}">
                <a16:creationId xmlns:a16="http://schemas.microsoft.com/office/drawing/2014/main" id="{DA5D1A11-A72F-02B0-7CA6-B00D50AAF5F4}"/>
              </a:ext>
            </a:extLst>
          </p:cNvPr>
          <p:cNvSpPr txBox="1"/>
          <p:nvPr/>
        </p:nvSpPr>
        <p:spPr>
          <a:xfrm>
            <a:off x="2971800" y="805494"/>
            <a:ext cx="6979613" cy="1384995"/>
          </a:xfrm>
          <a:prstGeom prst="rect">
            <a:avLst/>
          </a:prstGeom>
          <a:noFill/>
        </p:spPr>
        <p:txBody>
          <a:bodyPr wrap="square" rtlCol="0" anchor="ctr">
            <a:spAutoFit/>
          </a:bodyPr>
          <a:lstStyle/>
          <a:p>
            <a:pPr algn="just"/>
            <a:r>
              <a:rPr lang="es-CO" sz="1400" b="1" i="1" dirty="0">
                <a:solidFill>
                  <a:srgbClr val="003026"/>
                </a:solidFill>
                <a:latin typeface="Aptos Light" panose="020B0004020202020204" pitchFamily="34" charset="0"/>
                <a:ea typeface="Lato Black" panose="020F0502020204030203" pitchFamily="34" charset="0"/>
                <a:cs typeface="Lato Black" panose="020F0502020204030203" pitchFamily="34" charset="0"/>
              </a:rPr>
              <a:t>¿Qué sucede con las convenciones vigentes?</a:t>
            </a:r>
          </a:p>
          <a:p>
            <a:pPr algn="just"/>
            <a:endParaRPr lang="es-CO" sz="1400" b="1" i="1" dirty="0">
              <a:solidFill>
                <a:srgbClr val="003026"/>
              </a:solidFill>
              <a:latin typeface="Aptos Light" panose="020B0004020202020204" pitchFamily="34" charset="0"/>
              <a:ea typeface="Lato Black" panose="020F0502020204030203" pitchFamily="34" charset="0"/>
              <a:cs typeface="Lato Black" panose="020F0502020204030203" pitchFamily="34" charset="0"/>
            </a:endParaRPr>
          </a:p>
          <a:p>
            <a:pPr algn="just"/>
            <a:r>
              <a:rPr lang="es-CO" sz="1400" dirty="0">
                <a:solidFill>
                  <a:srgbClr val="003026"/>
                </a:solidFill>
                <a:latin typeface="Aptos Light" panose="020B0004020202020204" pitchFamily="34" charset="0"/>
                <a:ea typeface="Lato Black" panose="020F0502020204030203" pitchFamily="34" charset="0"/>
                <a:cs typeface="Lato Black" panose="020F0502020204030203" pitchFamily="34" charset="0"/>
              </a:rPr>
              <a:t>La norma aclara de manera expresa que las convenciones colectivas en niveles superiores no derogan ni modifican las convenciones vigentes de nivel empresa. No obstante, prevalecerán aquellas normas que establezcan condiciones más favorables sin que ello habilite la acumulación de beneficios.</a:t>
            </a:r>
          </a:p>
        </p:txBody>
      </p:sp>
      <p:sp>
        <p:nvSpPr>
          <p:cNvPr id="30" name="Rectangle: Rounded Corners 3">
            <a:extLst>
              <a:ext uri="{FF2B5EF4-FFF2-40B4-BE49-F238E27FC236}">
                <a16:creationId xmlns:a16="http://schemas.microsoft.com/office/drawing/2014/main" id="{A982311E-8F08-2CB9-4D58-6703A4A9F426}"/>
              </a:ext>
            </a:extLst>
          </p:cNvPr>
          <p:cNvSpPr/>
          <p:nvPr/>
        </p:nvSpPr>
        <p:spPr>
          <a:xfrm>
            <a:off x="2673361" y="2734937"/>
            <a:ext cx="7484316" cy="1628988"/>
          </a:xfrm>
          <a:prstGeom prst="roundRect">
            <a:avLst/>
          </a:prstGeom>
          <a:solidFill>
            <a:schemeClr val="bg1"/>
          </a:solidFill>
          <a:ln>
            <a:solidFill>
              <a:srgbClr val="472A38"/>
            </a:solidFill>
          </a:ln>
          <a:effectLst>
            <a:outerShdw blurRad="660400" dist="685800" dir="8100000" algn="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ysClr val="windowText" lastClr="000000"/>
              </a:solidFill>
            </a:endParaRPr>
          </a:p>
        </p:txBody>
      </p:sp>
      <p:sp>
        <p:nvSpPr>
          <p:cNvPr id="32" name="TextBox 9">
            <a:extLst>
              <a:ext uri="{FF2B5EF4-FFF2-40B4-BE49-F238E27FC236}">
                <a16:creationId xmlns:a16="http://schemas.microsoft.com/office/drawing/2014/main" id="{0C0BC0CC-EC1B-46B8-FD66-E0194E80E6F7}"/>
              </a:ext>
            </a:extLst>
          </p:cNvPr>
          <p:cNvSpPr txBox="1"/>
          <p:nvPr/>
        </p:nvSpPr>
        <p:spPr>
          <a:xfrm>
            <a:off x="2971800" y="2964655"/>
            <a:ext cx="7391400" cy="1169551"/>
          </a:xfrm>
          <a:prstGeom prst="rect">
            <a:avLst/>
          </a:prstGeom>
          <a:noFill/>
        </p:spPr>
        <p:txBody>
          <a:bodyPr wrap="square" rtlCol="0" anchor="ctr">
            <a:spAutoFit/>
          </a:bodyPr>
          <a:lstStyle/>
          <a:p>
            <a:r>
              <a:rPr lang="es-CO" sz="1400" b="1" i="1" dirty="0">
                <a:solidFill>
                  <a:srgbClr val="003026"/>
                </a:solidFill>
                <a:latin typeface="Aptos Light" panose="020B0004020202020204" pitchFamily="34" charset="0"/>
                <a:ea typeface="Lato Black" panose="020F0502020204030203" pitchFamily="34" charset="0"/>
                <a:cs typeface="Lato Black" panose="020F0502020204030203" pitchFamily="34" charset="0"/>
              </a:rPr>
              <a:t>¿Siempre las negociaciones serán por niveles superiores al de empresa?</a:t>
            </a:r>
          </a:p>
          <a:p>
            <a:r>
              <a:rPr lang="es-CO" sz="1400" dirty="0">
                <a:solidFill>
                  <a:srgbClr val="003026"/>
                </a:solidFill>
                <a:latin typeface="Aptos Light" panose="020B0004020202020204" pitchFamily="34" charset="0"/>
                <a:ea typeface="Lato Black" panose="020F0502020204030203" pitchFamily="34" charset="0"/>
                <a:cs typeface="Lato Black" panose="020F0502020204030203" pitchFamily="34" charset="0"/>
              </a:rPr>
              <a:t> </a:t>
            </a:r>
          </a:p>
          <a:p>
            <a:r>
              <a:rPr lang="es-CO" sz="1400" dirty="0">
                <a:solidFill>
                  <a:srgbClr val="003026"/>
                </a:solidFill>
                <a:latin typeface="Aptos Light" panose="020B0004020202020204" pitchFamily="34" charset="0"/>
                <a:ea typeface="Lato Black" panose="020F0502020204030203" pitchFamily="34" charset="0"/>
                <a:cs typeface="Lato Black" panose="020F0502020204030203" pitchFamily="34" charset="0"/>
              </a:rPr>
              <a:t>Si bien se establece como regla general, la expedición del Decreto no impide que puedan desarrollarse las negociaciones colectivas a nivel empresa con cada sindicato de manera particular, como se desarrollan en la actualidad.</a:t>
            </a:r>
          </a:p>
        </p:txBody>
      </p:sp>
      <p:sp>
        <p:nvSpPr>
          <p:cNvPr id="36" name="Rectangle: Rounded Corners 3">
            <a:extLst>
              <a:ext uri="{FF2B5EF4-FFF2-40B4-BE49-F238E27FC236}">
                <a16:creationId xmlns:a16="http://schemas.microsoft.com/office/drawing/2014/main" id="{13FAA113-B912-84CC-22E9-C402604C6E0E}"/>
              </a:ext>
            </a:extLst>
          </p:cNvPr>
          <p:cNvSpPr/>
          <p:nvPr/>
        </p:nvSpPr>
        <p:spPr>
          <a:xfrm>
            <a:off x="2673361" y="4937557"/>
            <a:ext cx="7484316" cy="1628988"/>
          </a:xfrm>
          <a:prstGeom prst="roundRect">
            <a:avLst/>
          </a:prstGeom>
          <a:solidFill>
            <a:schemeClr val="bg1"/>
          </a:solidFill>
          <a:ln>
            <a:solidFill>
              <a:srgbClr val="472A38"/>
            </a:solidFill>
          </a:ln>
          <a:effectLst>
            <a:outerShdw blurRad="660400" dist="685800" dir="8100000" algn="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ysClr val="windowText" lastClr="000000"/>
              </a:solidFill>
            </a:endParaRPr>
          </a:p>
        </p:txBody>
      </p:sp>
      <p:sp>
        <p:nvSpPr>
          <p:cNvPr id="38" name="TextBox 9">
            <a:extLst>
              <a:ext uri="{FF2B5EF4-FFF2-40B4-BE49-F238E27FC236}">
                <a16:creationId xmlns:a16="http://schemas.microsoft.com/office/drawing/2014/main" id="{ECBA999F-EAC5-0E93-D775-8C60C44E83D5}"/>
              </a:ext>
            </a:extLst>
          </p:cNvPr>
          <p:cNvSpPr txBox="1"/>
          <p:nvPr/>
        </p:nvSpPr>
        <p:spPr>
          <a:xfrm>
            <a:off x="3124200" y="5074154"/>
            <a:ext cx="6827213" cy="1384995"/>
          </a:xfrm>
          <a:prstGeom prst="rect">
            <a:avLst/>
          </a:prstGeom>
          <a:noFill/>
        </p:spPr>
        <p:txBody>
          <a:bodyPr wrap="square" rtlCol="0" anchor="ctr">
            <a:spAutoFit/>
          </a:bodyPr>
          <a:lstStyle/>
          <a:p>
            <a:r>
              <a:rPr lang="es-CO" sz="1400" b="1" i="1" dirty="0">
                <a:solidFill>
                  <a:srgbClr val="003026"/>
                </a:solidFill>
                <a:latin typeface="Aptos Light" panose="020B0004020202020204" pitchFamily="34" charset="0"/>
                <a:ea typeface="Lato Black" panose="020F0502020204030203" pitchFamily="34" charset="0"/>
                <a:cs typeface="Lato Black" panose="020F0502020204030203" pitchFamily="34" charset="0"/>
              </a:rPr>
              <a:t>¿El Decreto puede ser demandado?</a:t>
            </a:r>
          </a:p>
          <a:p>
            <a:r>
              <a:rPr lang="es-CO" sz="1400" dirty="0">
                <a:solidFill>
                  <a:srgbClr val="003026"/>
                </a:solidFill>
                <a:latin typeface="Aptos Light" panose="020B0004020202020204" pitchFamily="34" charset="0"/>
                <a:ea typeface="Lato Black" panose="020F0502020204030203" pitchFamily="34" charset="0"/>
                <a:cs typeface="Lato Black" panose="020F0502020204030203" pitchFamily="34" charset="0"/>
              </a:rPr>
              <a:t> </a:t>
            </a:r>
          </a:p>
          <a:p>
            <a:r>
              <a:rPr lang="es-CO" sz="1400" dirty="0">
                <a:solidFill>
                  <a:srgbClr val="003026"/>
                </a:solidFill>
                <a:latin typeface="Aptos Light" panose="020B0004020202020204" pitchFamily="34" charset="0"/>
                <a:ea typeface="Lato Black" panose="020F0502020204030203" pitchFamily="34" charset="0"/>
                <a:cs typeface="Lato Black" panose="020F0502020204030203" pitchFamily="34" charset="0"/>
              </a:rPr>
              <a:t>Si, los decretos expedidos, si bien gozan de presunción de legalidad, pueden ser demandados por inconstitucionalidad ante el Consejo de Estado, que ejerce control de legalidad sobre los mismos. De hecho, ya se ha interpuesto una demanda en contra de este. </a:t>
            </a:r>
          </a:p>
        </p:txBody>
      </p:sp>
      <p:sp>
        <p:nvSpPr>
          <p:cNvPr id="44" name="CuadroTexto 43">
            <a:extLst>
              <a:ext uri="{FF2B5EF4-FFF2-40B4-BE49-F238E27FC236}">
                <a16:creationId xmlns:a16="http://schemas.microsoft.com/office/drawing/2014/main" id="{68405CC0-AC73-9A0A-6404-196006B7DA9D}"/>
              </a:ext>
            </a:extLst>
          </p:cNvPr>
          <p:cNvSpPr txBox="1"/>
          <p:nvPr/>
        </p:nvSpPr>
        <p:spPr>
          <a:xfrm rot="16200000">
            <a:off x="-823314" y="1104881"/>
            <a:ext cx="227230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CO" sz="1000" dirty="0">
                <a:solidFill>
                  <a:schemeClr val="bg1"/>
                </a:solidFill>
                <a:latin typeface="Gotham Book" panose="02000604040000020004" pitchFamily="50" charset="0"/>
              </a:rPr>
              <a:t>WWW.SCOLALEGAL.COM</a:t>
            </a:r>
          </a:p>
        </p:txBody>
      </p:sp>
      <p:pic>
        <p:nvPicPr>
          <p:cNvPr id="45" name="Gráfico 44">
            <a:extLst>
              <a:ext uri="{FF2B5EF4-FFF2-40B4-BE49-F238E27FC236}">
                <a16:creationId xmlns:a16="http://schemas.microsoft.com/office/drawing/2014/main" id="{D892890B-23CD-266F-C469-70397E46FFA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546000" y="296016"/>
            <a:ext cx="1332741" cy="387482"/>
          </a:xfrm>
          <a:prstGeom prst="rect">
            <a:avLst/>
          </a:prstGeom>
        </p:spPr>
      </p:pic>
    </p:spTree>
    <p:extLst>
      <p:ext uri="{BB962C8B-B14F-4D97-AF65-F5344CB8AC3E}">
        <p14:creationId xmlns:p14="http://schemas.microsoft.com/office/powerpoint/2010/main" val="210969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168F80"/>
        </a:solidFill>
        <a:effectLst/>
      </p:bgPr>
    </p:bg>
    <p:spTree>
      <p:nvGrpSpPr>
        <p:cNvPr id="1" name="">
          <a:extLst>
            <a:ext uri="{FF2B5EF4-FFF2-40B4-BE49-F238E27FC236}">
              <a16:creationId xmlns:a16="http://schemas.microsoft.com/office/drawing/2014/main" id="{A459174A-2AF3-5BE6-8305-1C242A675C7D}"/>
            </a:ext>
          </a:extLst>
        </p:cNvPr>
        <p:cNvGrpSpPr/>
        <p:nvPr/>
      </p:nvGrpSpPr>
      <p:grpSpPr>
        <a:xfrm>
          <a:off x="0" y="0"/>
          <a:ext cx="0" cy="0"/>
          <a:chOff x="0" y="0"/>
          <a:chExt cx="0" cy="0"/>
        </a:xfrm>
      </p:grpSpPr>
      <p:pic>
        <p:nvPicPr>
          <p:cNvPr id="4" name="Gráfico 3">
            <a:extLst>
              <a:ext uri="{FF2B5EF4-FFF2-40B4-BE49-F238E27FC236}">
                <a16:creationId xmlns:a16="http://schemas.microsoft.com/office/drawing/2014/main" id="{CE0F1D34-AE8C-6160-A665-95CD083BB57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23022" y="0"/>
            <a:ext cx="7945955" cy="6858000"/>
          </a:xfrm>
          <a:prstGeom prst="rect">
            <a:avLst/>
          </a:prstGeom>
        </p:spPr>
      </p:pic>
      <p:sp>
        <p:nvSpPr>
          <p:cNvPr id="33" name="CuadroTexto 32">
            <a:extLst>
              <a:ext uri="{FF2B5EF4-FFF2-40B4-BE49-F238E27FC236}">
                <a16:creationId xmlns:a16="http://schemas.microsoft.com/office/drawing/2014/main" id="{BC20E417-9151-6AFA-4995-7D50AE323BCF}"/>
              </a:ext>
            </a:extLst>
          </p:cNvPr>
          <p:cNvSpPr txBox="1"/>
          <p:nvPr/>
        </p:nvSpPr>
        <p:spPr>
          <a:xfrm>
            <a:off x="3407974" y="3598743"/>
            <a:ext cx="5376051" cy="338554"/>
          </a:xfrm>
          <a:prstGeom prst="rect">
            <a:avLst/>
          </a:prstGeom>
          <a:noFill/>
        </p:spPr>
        <p:txBody>
          <a:bodyPr wrap="square">
            <a:spAutoFit/>
          </a:bodyPr>
          <a:lstStyle/>
          <a:p>
            <a:pPr algn="ctr"/>
            <a:r>
              <a:rPr lang="es-CO" sz="1600" spc="600" dirty="0">
                <a:solidFill>
                  <a:schemeClr val="bg1"/>
                </a:solidFill>
                <a:latin typeface="Arial" panose="020B0604020202020204" pitchFamily="34" charset="0"/>
                <a:cs typeface="Arial" panose="020B0604020202020204" pitchFamily="34" charset="0"/>
              </a:rPr>
              <a:t>EL MEJOR LADO DEL DERECHO</a:t>
            </a:r>
          </a:p>
        </p:txBody>
      </p:sp>
      <p:pic>
        <p:nvPicPr>
          <p:cNvPr id="34" name="Imagen 33" descr="Imagen que contiene dibujo&#10;&#10;Descripción generada automáticamente">
            <a:extLst>
              <a:ext uri="{FF2B5EF4-FFF2-40B4-BE49-F238E27FC236}">
                <a16:creationId xmlns:a16="http://schemas.microsoft.com/office/drawing/2014/main" id="{689E315A-0BFD-EFA5-983E-7EBFED4C22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38668" y="5557674"/>
            <a:ext cx="1514664" cy="355541"/>
          </a:xfrm>
          <a:prstGeom prst="rect">
            <a:avLst/>
          </a:prstGeom>
        </p:spPr>
      </p:pic>
      <p:pic>
        <p:nvPicPr>
          <p:cNvPr id="35" name="Gráfico 34">
            <a:extLst>
              <a:ext uri="{FF2B5EF4-FFF2-40B4-BE49-F238E27FC236}">
                <a16:creationId xmlns:a16="http://schemas.microsoft.com/office/drawing/2014/main" id="{E65B0220-732F-E0AE-814E-B1993449A0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10100" y="2045605"/>
            <a:ext cx="2971800" cy="742950"/>
          </a:xfrm>
          <a:prstGeom prst="rect">
            <a:avLst/>
          </a:prstGeom>
        </p:spPr>
      </p:pic>
      <p:pic>
        <p:nvPicPr>
          <p:cNvPr id="36" name="Gráfico 35">
            <a:extLst>
              <a:ext uri="{FF2B5EF4-FFF2-40B4-BE49-F238E27FC236}">
                <a16:creationId xmlns:a16="http://schemas.microsoft.com/office/drawing/2014/main" id="{A2D507FC-3F0E-F5F1-8EAD-EF13EE7889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42062" y="195942"/>
            <a:ext cx="5854700" cy="6977750"/>
          </a:xfrm>
          <a:prstGeom prst="rect">
            <a:avLst/>
          </a:prstGeom>
        </p:spPr>
      </p:pic>
    </p:spTree>
    <p:extLst>
      <p:ext uri="{BB962C8B-B14F-4D97-AF65-F5344CB8AC3E}">
        <p14:creationId xmlns:p14="http://schemas.microsoft.com/office/powerpoint/2010/main" val="685592223"/>
      </p:ext>
    </p:extLst>
  </p:cSld>
  <p:clrMapOvr>
    <a:masterClrMapping/>
  </p:clrMapOvr>
</p:sld>
</file>

<file path=ppt/theme/theme1.xml><?xml version="1.0" encoding="utf-8"?>
<a:theme xmlns:a="http://schemas.openxmlformats.org/drawingml/2006/main" name="Office Theme">
  <a:themeElements>
    <a:clrScheme name="Growth Pitchdeck Color">
      <a:dk1>
        <a:sysClr val="windowText" lastClr="000000"/>
      </a:dk1>
      <a:lt1>
        <a:sysClr val="window" lastClr="FFFFFF"/>
      </a:lt1>
      <a:dk2>
        <a:srgbClr val="44546A"/>
      </a:dk2>
      <a:lt2>
        <a:srgbClr val="E7E6E6"/>
      </a:lt2>
      <a:accent1>
        <a:srgbClr val="8A7BF5"/>
      </a:accent1>
      <a:accent2>
        <a:srgbClr val="B377E8"/>
      </a:accent2>
      <a:accent3>
        <a:srgbClr val="C8F55A"/>
      </a:accent3>
      <a:accent4>
        <a:srgbClr val="49E387"/>
      </a:accent4>
      <a:accent5>
        <a:srgbClr val="A5A5A5"/>
      </a:accent5>
      <a:accent6>
        <a:srgbClr val="FFC0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ca5412f-4c0d-4f71-8580-74a98106962f}" enabled="1" method="Standard" siteId="{ed2ad229-20ad-44ae-8a3e-6e043c2accf9}" contentBits="0" removed="0"/>
</clbl:labelList>
</file>

<file path=docProps/app.xml><?xml version="1.0" encoding="utf-8"?>
<Properties xmlns="http://schemas.openxmlformats.org/officeDocument/2006/extended-properties" xmlns:vt="http://schemas.openxmlformats.org/officeDocument/2006/docPropsVTypes">
  <TotalTime>1833</TotalTime>
  <Words>1051</Words>
  <Application>Microsoft Office PowerPoint</Application>
  <PresentationFormat>Panorámica</PresentationFormat>
  <Paragraphs>70</Paragraphs>
  <Slides>14</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14</vt:i4>
      </vt:variant>
    </vt:vector>
  </HeadingPairs>
  <TitlesOfParts>
    <vt:vector size="24" baseType="lpstr">
      <vt:lpstr>Aptos</vt:lpstr>
      <vt:lpstr>Aptos Black</vt:lpstr>
      <vt:lpstr>Aptos Light</vt:lpstr>
      <vt:lpstr>Arial</vt:lpstr>
      <vt:lpstr>Arial Black</vt:lpstr>
      <vt:lpstr>Calibri</vt:lpstr>
      <vt:lpstr>Gotham Book</vt:lpstr>
      <vt:lpstr>Lato</vt:lpstr>
      <vt:lpstr>Manrope</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Fs</dc:creator>
  <cp:lastModifiedBy>Scola Abogados</cp:lastModifiedBy>
  <cp:revision>94</cp:revision>
  <dcterms:created xsi:type="dcterms:W3CDTF">2024-08-24T02:25:42Z</dcterms:created>
  <dcterms:modified xsi:type="dcterms:W3CDTF">2026-03-19T13:57:31Z</dcterms:modified>
</cp:coreProperties>
</file>