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5" r:id="rId3"/>
    <p:sldMasterId id="2147483702" r:id="rId4"/>
    <p:sldMasterId id="2147483714" r:id="rId5"/>
    <p:sldMasterId id="2147483726" r:id="rId6"/>
  </p:sldMasterIdLst>
  <p:notesMasterIdLst>
    <p:notesMasterId r:id="rId34"/>
  </p:notesMasterIdLst>
  <p:sldIdLst>
    <p:sldId id="295" r:id="rId7"/>
    <p:sldId id="3072" r:id="rId8"/>
    <p:sldId id="1888" r:id="rId9"/>
    <p:sldId id="370" r:id="rId10"/>
    <p:sldId id="322" r:id="rId11"/>
    <p:sldId id="2536" r:id="rId12"/>
    <p:sldId id="378" r:id="rId13"/>
    <p:sldId id="368" r:id="rId14"/>
    <p:sldId id="2195" r:id="rId15"/>
    <p:sldId id="1844" r:id="rId16"/>
    <p:sldId id="1842" r:id="rId17"/>
    <p:sldId id="1919" r:id="rId18"/>
    <p:sldId id="1675" r:id="rId19"/>
    <p:sldId id="3073" r:id="rId20"/>
    <p:sldId id="3074" r:id="rId21"/>
    <p:sldId id="1902" r:id="rId22"/>
    <p:sldId id="581" r:id="rId23"/>
    <p:sldId id="1897" r:id="rId24"/>
    <p:sldId id="1928" r:id="rId25"/>
    <p:sldId id="353" r:id="rId26"/>
    <p:sldId id="1948" r:id="rId27"/>
    <p:sldId id="1949" r:id="rId28"/>
    <p:sldId id="3075" r:id="rId29"/>
    <p:sldId id="1906" r:id="rId30"/>
    <p:sldId id="1907" r:id="rId31"/>
    <p:sldId id="1910" r:id="rId32"/>
    <p:sldId id="455" r:id="rId3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F37"/>
    <a:srgbClr val="142440"/>
    <a:srgbClr val="B53DAC"/>
    <a:srgbClr val="2DF332"/>
    <a:srgbClr val="39B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574DCE-CDA0-47C9-8260-D3C0F687C3A3}" v="1" dt="2026-04-10T20:55:20.16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9" autoAdjust="0"/>
    <p:restoredTop sz="95388" autoAdjust="0"/>
  </p:normalViewPr>
  <p:slideViewPr>
    <p:cSldViewPr snapToGrid="0">
      <p:cViewPr varScale="1">
        <p:scale>
          <a:sx n="83" d="100"/>
          <a:sy n="83" d="100"/>
        </p:scale>
        <p:origin x="91" y="494"/>
      </p:cViewPr>
      <p:guideLst/>
    </p:cSldViewPr>
  </p:slideViewPr>
  <p:notesTextViewPr>
    <p:cViewPr>
      <p:scale>
        <a:sx n="3" d="2"/>
        <a:sy n="3" d="2"/>
      </p:scale>
      <p:origin x="0" y="0"/>
    </p:cViewPr>
  </p:notesTextViewPr>
  <p:sorterViewPr>
    <p:cViewPr varScale="1">
      <p:scale>
        <a:sx n="1" d="1"/>
        <a:sy n="1" d="1"/>
      </p:scale>
      <p:origin x="0" y="-2707"/>
    </p:cViewPr>
  </p:sorterViewPr>
  <p:notesViewPr>
    <p:cSldViewPr snapToGrid="0">
      <p:cViewPr>
        <p:scale>
          <a:sx n="90" d="100"/>
          <a:sy n="90" d="100"/>
        </p:scale>
        <p:origin x="2112" y="-50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fonso Navarro Bustamante" userId="d54a936986b3ebbe" providerId="LiveId" clId="{2F35EE0C-E72B-4AD5-88D1-A8A8B0B7490A}"/>
    <pc:docChg chg="custSel delSld modSld sldOrd">
      <pc:chgData name="Alfonso Navarro Bustamante" userId="d54a936986b3ebbe" providerId="LiveId" clId="{2F35EE0C-E72B-4AD5-88D1-A8A8B0B7490A}" dt="2026-04-10T21:01:02.766" v="139" actId="47"/>
      <pc:docMkLst>
        <pc:docMk/>
      </pc:docMkLst>
      <pc:sldChg chg="del">
        <pc:chgData name="Alfonso Navarro Bustamante" userId="d54a936986b3ebbe" providerId="LiveId" clId="{2F35EE0C-E72B-4AD5-88D1-A8A8B0B7490A}" dt="2026-04-10T20:54:12.591" v="0" actId="47"/>
        <pc:sldMkLst>
          <pc:docMk/>
          <pc:sldMk cId="1130701421" sldId="256"/>
        </pc:sldMkLst>
      </pc:sldChg>
      <pc:sldChg chg="mod modShow">
        <pc:chgData name="Alfonso Navarro Bustamante" userId="d54a936986b3ebbe" providerId="LiveId" clId="{2F35EE0C-E72B-4AD5-88D1-A8A8B0B7490A}" dt="2026-04-10T20:59:46.615" v="135" actId="729"/>
        <pc:sldMkLst>
          <pc:docMk/>
          <pc:sldMk cId="598940898" sldId="295"/>
        </pc:sldMkLst>
      </pc:sldChg>
      <pc:sldChg chg="mod modShow">
        <pc:chgData name="Alfonso Navarro Bustamante" userId="d54a936986b3ebbe" providerId="LiveId" clId="{2F35EE0C-E72B-4AD5-88D1-A8A8B0B7490A}" dt="2026-04-10T20:59:46.615" v="135" actId="729"/>
        <pc:sldMkLst>
          <pc:docMk/>
          <pc:sldMk cId="2433447195" sldId="322"/>
        </pc:sldMkLst>
      </pc:sldChg>
      <pc:sldChg chg="mod modShow">
        <pc:chgData name="Alfonso Navarro Bustamante" userId="d54a936986b3ebbe" providerId="LiveId" clId="{2F35EE0C-E72B-4AD5-88D1-A8A8B0B7490A}" dt="2026-04-10T20:59:46.615" v="135" actId="729"/>
        <pc:sldMkLst>
          <pc:docMk/>
          <pc:sldMk cId="1976413954" sldId="353"/>
        </pc:sldMkLst>
      </pc:sldChg>
      <pc:sldChg chg="delSp modSp mod delAnim modShow">
        <pc:chgData name="Alfonso Navarro Bustamante" userId="d54a936986b3ebbe" providerId="LiveId" clId="{2F35EE0C-E72B-4AD5-88D1-A8A8B0B7490A}" dt="2026-04-10T20:59:46.615" v="135" actId="729"/>
        <pc:sldMkLst>
          <pc:docMk/>
          <pc:sldMk cId="2920827873" sldId="368"/>
        </pc:sldMkLst>
        <pc:spChg chg="mod">
          <ac:chgData name="Alfonso Navarro Bustamante" userId="d54a936986b3ebbe" providerId="LiveId" clId="{2F35EE0C-E72B-4AD5-88D1-A8A8B0B7490A}" dt="2026-04-10T20:56:16.292" v="127" actId="20577"/>
          <ac:spMkLst>
            <pc:docMk/>
            <pc:sldMk cId="2920827873" sldId="368"/>
            <ac:spMk id="8" creationId="{00000000-0000-0000-0000-000000000000}"/>
          </ac:spMkLst>
        </pc:spChg>
        <pc:spChg chg="del">
          <ac:chgData name="Alfonso Navarro Bustamante" userId="d54a936986b3ebbe" providerId="LiveId" clId="{2F35EE0C-E72B-4AD5-88D1-A8A8B0B7490A}" dt="2026-04-10T20:55:58.636" v="77" actId="478"/>
          <ac:spMkLst>
            <pc:docMk/>
            <pc:sldMk cId="2920827873" sldId="368"/>
            <ac:spMk id="16" creationId="{00000000-0000-0000-0000-000000000000}"/>
          </ac:spMkLst>
        </pc:spChg>
        <pc:spChg chg="del">
          <ac:chgData name="Alfonso Navarro Bustamante" userId="d54a936986b3ebbe" providerId="LiveId" clId="{2F35EE0C-E72B-4AD5-88D1-A8A8B0B7490A}" dt="2026-04-10T20:55:58.636" v="77" actId="478"/>
          <ac:spMkLst>
            <pc:docMk/>
            <pc:sldMk cId="2920827873" sldId="368"/>
            <ac:spMk id="17" creationId="{00000000-0000-0000-0000-000000000000}"/>
          </ac:spMkLst>
        </pc:spChg>
        <pc:graphicFrameChg chg="mod">
          <ac:chgData name="Alfonso Navarro Bustamante" userId="d54a936986b3ebbe" providerId="LiveId" clId="{2F35EE0C-E72B-4AD5-88D1-A8A8B0B7490A}" dt="2026-04-10T20:56:24.683" v="128" actId="1076"/>
          <ac:graphicFrameMkLst>
            <pc:docMk/>
            <pc:sldMk cId="2920827873" sldId="368"/>
            <ac:graphicFrameMk id="3" creationId="{00000000-0000-0000-0000-000000000000}"/>
          </ac:graphicFrameMkLst>
        </pc:graphicFrameChg>
      </pc:sldChg>
      <pc:sldChg chg="delSp modSp mod modAnim modShow">
        <pc:chgData name="Alfonso Navarro Bustamante" userId="d54a936986b3ebbe" providerId="LiveId" clId="{2F35EE0C-E72B-4AD5-88D1-A8A8B0B7490A}" dt="2026-04-10T20:59:46.615" v="135" actId="729"/>
        <pc:sldMkLst>
          <pc:docMk/>
          <pc:sldMk cId="1391130493" sldId="370"/>
        </pc:sldMkLst>
        <pc:spChg chg="mod">
          <ac:chgData name="Alfonso Navarro Bustamante" userId="d54a936986b3ebbe" providerId="LiveId" clId="{2F35EE0C-E72B-4AD5-88D1-A8A8B0B7490A}" dt="2026-04-10T20:55:25.783" v="76" actId="1036"/>
          <ac:spMkLst>
            <pc:docMk/>
            <pc:sldMk cId="1391130493" sldId="370"/>
            <ac:spMk id="2" creationId="{00000000-0000-0000-0000-000000000000}"/>
          </ac:spMkLst>
        </pc:spChg>
        <pc:spChg chg="del">
          <ac:chgData name="Alfonso Navarro Bustamante" userId="d54a936986b3ebbe" providerId="LiveId" clId="{2F35EE0C-E72B-4AD5-88D1-A8A8B0B7490A}" dt="2026-04-10T20:55:20.164" v="53" actId="478"/>
          <ac:spMkLst>
            <pc:docMk/>
            <pc:sldMk cId="1391130493" sldId="370"/>
            <ac:spMk id="3" creationId="{A6B624B5-1013-498C-8FBC-1C28BF366A8B}"/>
          </ac:spMkLst>
        </pc:spChg>
        <pc:spChg chg="del">
          <ac:chgData name="Alfonso Navarro Bustamante" userId="d54a936986b3ebbe" providerId="LiveId" clId="{2F35EE0C-E72B-4AD5-88D1-A8A8B0B7490A}" dt="2026-04-10T20:55:20.164" v="53" actId="478"/>
          <ac:spMkLst>
            <pc:docMk/>
            <pc:sldMk cId="1391130493" sldId="370"/>
            <ac:spMk id="8" creationId="{00000000-0000-0000-0000-000000000000}"/>
          </ac:spMkLst>
        </pc:spChg>
        <pc:spChg chg="del">
          <ac:chgData name="Alfonso Navarro Bustamante" userId="d54a936986b3ebbe" providerId="LiveId" clId="{2F35EE0C-E72B-4AD5-88D1-A8A8B0B7490A}" dt="2026-04-10T20:55:20.164" v="53" actId="478"/>
          <ac:spMkLst>
            <pc:docMk/>
            <pc:sldMk cId="1391130493" sldId="370"/>
            <ac:spMk id="15" creationId="{00000000-0000-0000-0000-000000000000}"/>
          </ac:spMkLst>
        </pc:spChg>
        <pc:spChg chg="mod">
          <ac:chgData name="Alfonso Navarro Bustamante" userId="d54a936986b3ebbe" providerId="LiveId" clId="{2F35EE0C-E72B-4AD5-88D1-A8A8B0B7490A}" dt="2026-04-10T20:55:25.783" v="76" actId="1036"/>
          <ac:spMkLst>
            <pc:docMk/>
            <pc:sldMk cId="1391130493" sldId="370"/>
            <ac:spMk id="28" creationId="{00000000-0000-0000-0000-000000000000}"/>
          </ac:spMkLst>
        </pc:spChg>
        <pc:grpChg chg="mod">
          <ac:chgData name="Alfonso Navarro Bustamante" userId="d54a936986b3ebbe" providerId="LiveId" clId="{2F35EE0C-E72B-4AD5-88D1-A8A8B0B7490A}" dt="2026-04-10T20:55:25.783" v="76" actId="1036"/>
          <ac:grpSpMkLst>
            <pc:docMk/>
            <pc:sldMk cId="1391130493" sldId="370"/>
            <ac:grpSpMk id="19" creationId="{00000000-0000-0000-0000-000000000000}"/>
          </ac:grpSpMkLst>
        </pc:grpChg>
        <pc:picChg chg="del">
          <ac:chgData name="Alfonso Navarro Bustamante" userId="d54a936986b3ebbe" providerId="LiveId" clId="{2F35EE0C-E72B-4AD5-88D1-A8A8B0B7490A}" dt="2026-04-10T20:55:20.164" v="53" actId="478"/>
          <ac:picMkLst>
            <pc:docMk/>
            <pc:sldMk cId="1391130493" sldId="370"/>
            <ac:picMk id="5" creationId="{E95F4EE9-217E-4DD7-B1E5-37B024DC9508}"/>
          </ac:picMkLst>
        </pc:picChg>
        <pc:picChg chg="mod">
          <ac:chgData name="Alfonso Navarro Bustamante" userId="d54a936986b3ebbe" providerId="LiveId" clId="{2F35EE0C-E72B-4AD5-88D1-A8A8B0B7490A}" dt="2026-04-10T20:55:25.783" v="76" actId="1036"/>
          <ac:picMkLst>
            <pc:docMk/>
            <pc:sldMk cId="1391130493" sldId="370"/>
            <ac:picMk id="11" creationId="{00000000-0000-0000-0000-000000000000}"/>
          </ac:picMkLst>
        </pc:picChg>
        <pc:picChg chg="del">
          <ac:chgData name="Alfonso Navarro Bustamante" userId="d54a936986b3ebbe" providerId="LiveId" clId="{2F35EE0C-E72B-4AD5-88D1-A8A8B0B7490A}" dt="2026-04-10T20:55:20.164" v="53" actId="478"/>
          <ac:picMkLst>
            <pc:docMk/>
            <pc:sldMk cId="1391130493" sldId="370"/>
            <ac:picMk id="41" creationId="{B432139C-F668-42F9-B4F4-17F7D01C42B6}"/>
          </ac:picMkLst>
        </pc:picChg>
      </pc:sldChg>
      <pc:sldChg chg="del">
        <pc:chgData name="Alfonso Navarro Bustamante" userId="d54a936986b3ebbe" providerId="LiveId" clId="{2F35EE0C-E72B-4AD5-88D1-A8A8B0B7490A}" dt="2026-04-10T20:58:09.052" v="131" actId="47"/>
        <pc:sldMkLst>
          <pc:docMk/>
          <pc:sldMk cId="1771938400" sldId="373"/>
        </pc:sldMkLst>
      </pc:sldChg>
      <pc:sldChg chg="del">
        <pc:chgData name="Alfonso Navarro Bustamante" userId="d54a936986b3ebbe" providerId="LiveId" clId="{2F35EE0C-E72B-4AD5-88D1-A8A8B0B7490A}" dt="2026-04-10T20:58:09.052" v="131" actId="47"/>
        <pc:sldMkLst>
          <pc:docMk/>
          <pc:sldMk cId="1073934399" sldId="374"/>
        </pc:sldMkLst>
      </pc:sldChg>
      <pc:sldChg chg="del">
        <pc:chgData name="Alfonso Navarro Bustamante" userId="d54a936986b3ebbe" providerId="LiveId" clId="{2F35EE0C-E72B-4AD5-88D1-A8A8B0B7490A}" dt="2026-04-10T20:58:09.052" v="131" actId="47"/>
        <pc:sldMkLst>
          <pc:docMk/>
          <pc:sldMk cId="3246830798" sldId="375"/>
        </pc:sldMkLst>
      </pc:sldChg>
      <pc:sldChg chg="del">
        <pc:chgData name="Alfonso Navarro Bustamante" userId="d54a936986b3ebbe" providerId="LiveId" clId="{2F35EE0C-E72B-4AD5-88D1-A8A8B0B7490A}" dt="2026-04-10T20:58:09.052" v="131" actId="47"/>
        <pc:sldMkLst>
          <pc:docMk/>
          <pc:sldMk cId="2626177175" sldId="377"/>
        </pc:sldMkLst>
      </pc:sldChg>
      <pc:sldChg chg="mod modShow">
        <pc:chgData name="Alfonso Navarro Bustamante" userId="d54a936986b3ebbe" providerId="LiveId" clId="{2F35EE0C-E72B-4AD5-88D1-A8A8B0B7490A}" dt="2026-04-10T20:59:46.615" v="135" actId="729"/>
        <pc:sldMkLst>
          <pc:docMk/>
          <pc:sldMk cId="1192272285" sldId="378"/>
        </pc:sldMkLst>
      </pc:sldChg>
      <pc:sldChg chg="del mod modShow">
        <pc:chgData name="Alfonso Navarro Bustamante" userId="d54a936986b3ebbe" providerId="LiveId" clId="{2F35EE0C-E72B-4AD5-88D1-A8A8B0B7490A}" dt="2026-04-10T21:00:59.213" v="138" actId="47"/>
        <pc:sldMkLst>
          <pc:docMk/>
          <pc:sldMk cId="4079089084" sldId="379"/>
        </pc:sldMkLst>
      </pc:sldChg>
      <pc:sldChg chg="del mod modShow">
        <pc:chgData name="Alfonso Navarro Bustamante" userId="d54a936986b3ebbe" providerId="LiveId" clId="{2F35EE0C-E72B-4AD5-88D1-A8A8B0B7490A}" dt="2026-04-10T21:00:59.213" v="138" actId="47"/>
        <pc:sldMkLst>
          <pc:docMk/>
          <pc:sldMk cId="1142288876" sldId="380"/>
        </pc:sldMkLst>
      </pc:sldChg>
      <pc:sldChg chg="del mod modShow">
        <pc:chgData name="Alfonso Navarro Bustamante" userId="d54a936986b3ebbe" providerId="LiveId" clId="{2F35EE0C-E72B-4AD5-88D1-A8A8B0B7490A}" dt="2026-04-10T21:00:59.213" v="138" actId="47"/>
        <pc:sldMkLst>
          <pc:docMk/>
          <pc:sldMk cId="1804866861" sldId="381"/>
        </pc:sldMkLst>
      </pc:sldChg>
      <pc:sldChg chg="del mod modShow">
        <pc:chgData name="Alfonso Navarro Bustamante" userId="d54a936986b3ebbe" providerId="LiveId" clId="{2F35EE0C-E72B-4AD5-88D1-A8A8B0B7490A}" dt="2026-04-10T21:01:02.766" v="139" actId="47"/>
        <pc:sldMkLst>
          <pc:docMk/>
          <pc:sldMk cId="2121719719" sldId="382"/>
        </pc:sldMkLst>
      </pc:sldChg>
      <pc:sldChg chg="del">
        <pc:chgData name="Alfonso Navarro Bustamante" userId="d54a936986b3ebbe" providerId="LiveId" clId="{2F35EE0C-E72B-4AD5-88D1-A8A8B0B7490A}" dt="2026-04-10T20:59:11.568" v="132" actId="47"/>
        <pc:sldMkLst>
          <pc:docMk/>
          <pc:sldMk cId="1535261432" sldId="383"/>
        </pc:sldMkLst>
      </pc:sldChg>
      <pc:sldChg chg="del">
        <pc:chgData name="Alfonso Navarro Bustamante" userId="d54a936986b3ebbe" providerId="LiveId" clId="{2F35EE0C-E72B-4AD5-88D1-A8A8B0B7490A}" dt="2026-04-10T20:59:11.568" v="132" actId="47"/>
        <pc:sldMkLst>
          <pc:docMk/>
          <pc:sldMk cId="1330177258" sldId="384"/>
        </pc:sldMkLst>
      </pc:sldChg>
      <pc:sldChg chg="del">
        <pc:chgData name="Alfonso Navarro Bustamante" userId="d54a936986b3ebbe" providerId="LiveId" clId="{2F35EE0C-E72B-4AD5-88D1-A8A8B0B7490A}" dt="2026-04-10T20:59:11.568" v="132" actId="47"/>
        <pc:sldMkLst>
          <pc:docMk/>
          <pc:sldMk cId="3337385738" sldId="385"/>
        </pc:sldMkLst>
      </pc:sldChg>
      <pc:sldChg chg="del">
        <pc:chgData name="Alfonso Navarro Bustamante" userId="d54a936986b3ebbe" providerId="LiveId" clId="{2F35EE0C-E72B-4AD5-88D1-A8A8B0B7490A}" dt="2026-04-10T20:57:36.591" v="130" actId="47"/>
        <pc:sldMkLst>
          <pc:docMk/>
          <pc:sldMk cId="4217897145" sldId="403"/>
        </pc:sldMkLst>
      </pc:sldChg>
      <pc:sldChg chg="mod modShow">
        <pc:chgData name="Alfonso Navarro Bustamante" userId="d54a936986b3ebbe" providerId="LiveId" clId="{2F35EE0C-E72B-4AD5-88D1-A8A8B0B7490A}" dt="2026-04-10T20:59:46.615" v="135" actId="729"/>
        <pc:sldMkLst>
          <pc:docMk/>
          <pc:sldMk cId="3795528865" sldId="581"/>
        </pc:sldMkLst>
      </pc:sldChg>
      <pc:sldChg chg="del">
        <pc:chgData name="Alfonso Navarro Bustamante" userId="d54a936986b3ebbe" providerId="LiveId" clId="{2F35EE0C-E72B-4AD5-88D1-A8A8B0B7490A}" dt="2026-04-10T20:58:09.052" v="131" actId="47"/>
        <pc:sldMkLst>
          <pc:docMk/>
          <pc:sldMk cId="39262803" sldId="719"/>
        </pc:sldMkLst>
      </pc:sldChg>
      <pc:sldChg chg="mod ord modShow">
        <pc:chgData name="Alfonso Navarro Bustamante" userId="d54a936986b3ebbe" providerId="LiveId" clId="{2F35EE0C-E72B-4AD5-88D1-A8A8B0B7490A}" dt="2026-04-10T21:00:10.965" v="137"/>
        <pc:sldMkLst>
          <pc:docMk/>
          <pc:sldMk cId="1238785537" sldId="1675"/>
        </pc:sldMkLst>
      </pc:sldChg>
      <pc:sldChg chg="del">
        <pc:chgData name="Alfonso Navarro Bustamante" userId="d54a936986b3ebbe" providerId="LiveId" clId="{2F35EE0C-E72B-4AD5-88D1-A8A8B0B7490A}" dt="2026-04-10T20:57:13.043" v="129" actId="47"/>
        <pc:sldMkLst>
          <pc:docMk/>
          <pc:sldMk cId="1590810592" sldId="1824"/>
        </pc:sldMkLst>
      </pc:sldChg>
      <pc:sldChg chg="mod ord modShow">
        <pc:chgData name="Alfonso Navarro Bustamante" userId="d54a936986b3ebbe" providerId="LiveId" clId="{2F35EE0C-E72B-4AD5-88D1-A8A8B0B7490A}" dt="2026-04-10T21:00:10.965" v="137"/>
        <pc:sldMkLst>
          <pc:docMk/>
          <pc:sldMk cId="2740212027" sldId="1842"/>
        </pc:sldMkLst>
      </pc:sldChg>
      <pc:sldChg chg="del">
        <pc:chgData name="Alfonso Navarro Bustamante" userId="d54a936986b3ebbe" providerId="LiveId" clId="{2F35EE0C-E72B-4AD5-88D1-A8A8B0B7490A}" dt="2026-04-10T20:59:22.422" v="133" actId="47"/>
        <pc:sldMkLst>
          <pc:docMk/>
          <pc:sldMk cId="1158329696" sldId="1883"/>
        </pc:sldMkLst>
      </pc:sldChg>
      <pc:sldChg chg="del">
        <pc:chgData name="Alfonso Navarro Bustamante" userId="d54a936986b3ebbe" providerId="LiveId" clId="{2F35EE0C-E72B-4AD5-88D1-A8A8B0B7490A}" dt="2026-04-10T20:59:22.422" v="133" actId="47"/>
        <pc:sldMkLst>
          <pc:docMk/>
          <pc:sldMk cId="3180645877" sldId="1885"/>
        </pc:sldMkLst>
      </pc:sldChg>
      <pc:sldChg chg="del">
        <pc:chgData name="Alfonso Navarro Bustamante" userId="d54a936986b3ebbe" providerId="LiveId" clId="{2F35EE0C-E72B-4AD5-88D1-A8A8B0B7490A}" dt="2026-04-10T20:58:09.052" v="131" actId="47"/>
        <pc:sldMkLst>
          <pc:docMk/>
          <pc:sldMk cId="1962972701" sldId="1886"/>
        </pc:sldMkLst>
      </pc:sldChg>
      <pc:sldChg chg="del mod modShow">
        <pc:chgData name="Alfonso Navarro Bustamante" userId="d54a936986b3ebbe" providerId="LiveId" clId="{2F35EE0C-E72B-4AD5-88D1-A8A8B0B7490A}" dt="2026-04-10T21:00:59.213" v="138" actId="47"/>
        <pc:sldMkLst>
          <pc:docMk/>
          <pc:sldMk cId="3019310257" sldId="1887"/>
        </pc:sldMkLst>
      </pc:sldChg>
      <pc:sldChg chg="mod modShow">
        <pc:chgData name="Alfonso Navarro Bustamante" userId="d54a936986b3ebbe" providerId="LiveId" clId="{2F35EE0C-E72B-4AD5-88D1-A8A8B0B7490A}" dt="2026-04-10T20:59:46.615" v="135" actId="729"/>
        <pc:sldMkLst>
          <pc:docMk/>
          <pc:sldMk cId="514867133" sldId="1888"/>
        </pc:sldMkLst>
      </pc:sldChg>
      <pc:sldChg chg="mod modShow">
        <pc:chgData name="Alfonso Navarro Bustamante" userId="d54a936986b3ebbe" providerId="LiveId" clId="{2F35EE0C-E72B-4AD5-88D1-A8A8B0B7490A}" dt="2026-04-10T20:59:46.615" v="135" actId="729"/>
        <pc:sldMkLst>
          <pc:docMk/>
          <pc:sldMk cId="19248651" sldId="1897"/>
        </pc:sldMkLst>
      </pc:sldChg>
      <pc:sldChg chg="mod modShow">
        <pc:chgData name="Alfonso Navarro Bustamante" userId="d54a936986b3ebbe" providerId="LiveId" clId="{2F35EE0C-E72B-4AD5-88D1-A8A8B0B7490A}" dt="2026-04-10T20:59:46.615" v="135" actId="729"/>
        <pc:sldMkLst>
          <pc:docMk/>
          <pc:sldMk cId="2546230008" sldId="1902"/>
        </pc:sldMkLst>
      </pc:sldChg>
      <pc:sldChg chg="mod modShow">
        <pc:chgData name="Alfonso Navarro Bustamante" userId="d54a936986b3ebbe" providerId="LiveId" clId="{2F35EE0C-E72B-4AD5-88D1-A8A8B0B7490A}" dt="2026-04-10T20:59:46.615" v="135" actId="729"/>
        <pc:sldMkLst>
          <pc:docMk/>
          <pc:sldMk cId="647783345" sldId="1906"/>
        </pc:sldMkLst>
      </pc:sldChg>
      <pc:sldChg chg="mod modShow">
        <pc:chgData name="Alfonso Navarro Bustamante" userId="d54a936986b3ebbe" providerId="LiveId" clId="{2F35EE0C-E72B-4AD5-88D1-A8A8B0B7490A}" dt="2026-04-10T20:59:46.615" v="135" actId="729"/>
        <pc:sldMkLst>
          <pc:docMk/>
          <pc:sldMk cId="3548544726" sldId="1907"/>
        </pc:sldMkLst>
      </pc:sldChg>
      <pc:sldChg chg="del mod modShow">
        <pc:chgData name="Alfonso Navarro Bustamante" userId="d54a936986b3ebbe" providerId="LiveId" clId="{2F35EE0C-E72B-4AD5-88D1-A8A8B0B7490A}" dt="2026-04-10T21:00:59.213" v="138" actId="47"/>
        <pc:sldMkLst>
          <pc:docMk/>
          <pc:sldMk cId="544412082" sldId="1908"/>
        </pc:sldMkLst>
      </pc:sldChg>
      <pc:sldChg chg="del mod modShow">
        <pc:chgData name="Alfonso Navarro Bustamante" userId="d54a936986b3ebbe" providerId="LiveId" clId="{2F35EE0C-E72B-4AD5-88D1-A8A8B0B7490A}" dt="2026-04-10T21:00:59.213" v="138" actId="47"/>
        <pc:sldMkLst>
          <pc:docMk/>
          <pc:sldMk cId="2494900155" sldId="1909"/>
        </pc:sldMkLst>
      </pc:sldChg>
      <pc:sldChg chg="mod modShow">
        <pc:chgData name="Alfonso Navarro Bustamante" userId="d54a936986b3ebbe" providerId="LiveId" clId="{2F35EE0C-E72B-4AD5-88D1-A8A8B0B7490A}" dt="2026-04-10T20:59:46.615" v="135" actId="729"/>
        <pc:sldMkLst>
          <pc:docMk/>
          <pc:sldMk cId="2174789366" sldId="1910"/>
        </pc:sldMkLst>
      </pc:sldChg>
      <pc:sldChg chg="del mod modShow">
        <pc:chgData name="Alfonso Navarro Bustamante" userId="d54a936986b3ebbe" providerId="LiveId" clId="{2F35EE0C-E72B-4AD5-88D1-A8A8B0B7490A}" dt="2026-04-10T21:00:59.213" v="138" actId="47"/>
        <pc:sldMkLst>
          <pc:docMk/>
          <pc:sldMk cId="1271956688" sldId="1911"/>
        </pc:sldMkLst>
      </pc:sldChg>
      <pc:sldChg chg="del mod modShow">
        <pc:chgData name="Alfonso Navarro Bustamante" userId="d54a936986b3ebbe" providerId="LiveId" clId="{2F35EE0C-E72B-4AD5-88D1-A8A8B0B7490A}" dt="2026-04-10T21:00:59.213" v="138" actId="47"/>
        <pc:sldMkLst>
          <pc:docMk/>
          <pc:sldMk cId="1423994893" sldId="1912"/>
        </pc:sldMkLst>
      </pc:sldChg>
      <pc:sldChg chg="mod ord modShow">
        <pc:chgData name="Alfonso Navarro Bustamante" userId="d54a936986b3ebbe" providerId="LiveId" clId="{2F35EE0C-E72B-4AD5-88D1-A8A8B0B7490A}" dt="2026-04-10T21:00:10.965" v="137"/>
        <pc:sldMkLst>
          <pc:docMk/>
          <pc:sldMk cId="2322050928" sldId="1919"/>
        </pc:sldMkLst>
      </pc:sldChg>
      <pc:sldChg chg="mod modShow">
        <pc:chgData name="Alfonso Navarro Bustamante" userId="d54a936986b3ebbe" providerId="LiveId" clId="{2F35EE0C-E72B-4AD5-88D1-A8A8B0B7490A}" dt="2026-04-10T20:59:46.615" v="135" actId="729"/>
        <pc:sldMkLst>
          <pc:docMk/>
          <pc:sldMk cId="1303003054" sldId="1928"/>
        </pc:sldMkLst>
      </pc:sldChg>
      <pc:sldChg chg="mod modShow">
        <pc:chgData name="Alfonso Navarro Bustamante" userId="d54a936986b3ebbe" providerId="LiveId" clId="{2F35EE0C-E72B-4AD5-88D1-A8A8B0B7490A}" dt="2026-04-10T20:59:46.615" v="135" actId="729"/>
        <pc:sldMkLst>
          <pc:docMk/>
          <pc:sldMk cId="730103348" sldId="1948"/>
        </pc:sldMkLst>
      </pc:sldChg>
      <pc:sldChg chg="mod modShow">
        <pc:chgData name="Alfonso Navarro Bustamante" userId="d54a936986b3ebbe" providerId="LiveId" clId="{2F35EE0C-E72B-4AD5-88D1-A8A8B0B7490A}" dt="2026-04-10T20:59:46.615" v="135" actId="729"/>
        <pc:sldMkLst>
          <pc:docMk/>
          <pc:sldMk cId="3403217148" sldId="1949"/>
        </pc:sldMkLst>
      </pc:sldChg>
      <pc:sldChg chg="del">
        <pc:chgData name="Alfonso Navarro Bustamante" userId="d54a936986b3ebbe" providerId="LiveId" clId="{2F35EE0C-E72B-4AD5-88D1-A8A8B0B7490A}" dt="2026-04-10T20:58:09.052" v="131" actId="47"/>
        <pc:sldMkLst>
          <pc:docMk/>
          <pc:sldMk cId="4003819022" sldId="1983"/>
        </pc:sldMkLst>
      </pc:sldChg>
      <pc:sldChg chg="mod modShow">
        <pc:chgData name="Alfonso Navarro Bustamante" userId="d54a936986b3ebbe" providerId="LiveId" clId="{2F35EE0C-E72B-4AD5-88D1-A8A8B0B7490A}" dt="2026-04-10T20:59:46.615" v="135" actId="729"/>
        <pc:sldMkLst>
          <pc:docMk/>
          <pc:sldMk cId="1749451662" sldId="2195"/>
        </pc:sldMkLst>
      </pc:sldChg>
      <pc:sldChg chg="del">
        <pc:chgData name="Alfonso Navarro Bustamante" userId="d54a936986b3ebbe" providerId="LiveId" clId="{2F35EE0C-E72B-4AD5-88D1-A8A8B0B7490A}" dt="2026-04-10T20:57:36.591" v="130" actId="47"/>
        <pc:sldMkLst>
          <pc:docMk/>
          <pc:sldMk cId="4160091399" sldId="2196"/>
        </pc:sldMkLst>
      </pc:sldChg>
      <pc:sldChg chg="del">
        <pc:chgData name="Alfonso Navarro Bustamante" userId="d54a936986b3ebbe" providerId="LiveId" clId="{2F35EE0C-E72B-4AD5-88D1-A8A8B0B7490A}" dt="2026-04-10T20:59:11.568" v="132" actId="47"/>
        <pc:sldMkLst>
          <pc:docMk/>
          <pc:sldMk cId="3427407906" sldId="2198"/>
        </pc:sldMkLst>
      </pc:sldChg>
      <pc:sldChg chg="del">
        <pc:chgData name="Alfonso Navarro Bustamante" userId="d54a936986b3ebbe" providerId="LiveId" clId="{2F35EE0C-E72B-4AD5-88D1-A8A8B0B7490A}" dt="2026-04-10T20:59:11.568" v="132" actId="47"/>
        <pc:sldMkLst>
          <pc:docMk/>
          <pc:sldMk cId="1191973091" sldId="2200"/>
        </pc:sldMkLst>
      </pc:sldChg>
      <pc:sldChg chg="del">
        <pc:chgData name="Alfonso Navarro Bustamante" userId="d54a936986b3ebbe" providerId="LiveId" clId="{2F35EE0C-E72B-4AD5-88D1-A8A8B0B7490A}" dt="2026-04-10T20:59:11.568" v="132" actId="47"/>
        <pc:sldMkLst>
          <pc:docMk/>
          <pc:sldMk cId="2409019182" sldId="2201"/>
        </pc:sldMkLst>
      </pc:sldChg>
      <pc:sldChg chg="del">
        <pc:chgData name="Alfonso Navarro Bustamante" userId="d54a936986b3ebbe" providerId="LiveId" clId="{2F35EE0C-E72B-4AD5-88D1-A8A8B0B7490A}" dt="2026-04-10T20:59:11.568" v="132" actId="47"/>
        <pc:sldMkLst>
          <pc:docMk/>
          <pc:sldMk cId="2905821262" sldId="2202"/>
        </pc:sldMkLst>
      </pc:sldChg>
      <pc:sldChg chg="del">
        <pc:chgData name="Alfonso Navarro Bustamante" userId="d54a936986b3ebbe" providerId="LiveId" clId="{2F35EE0C-E72B-4AD5-88D1-A8A8B0B7490A}" dt="2026-04-10T20:57:36.591" v="130" actId="47"/>
        <pc:sldMkLst>
          <pc:docMk/>
          <pc:sldMk cId="1340314569" sldId="2203"/>
        </pc:sldMkLst>
      </pc:sldChg>
      <pc:sldChg chg="del">
        <pc:chgData name="Alfonso Navarro Bustamante" userId="d54a936986b3ebbe" providerId="LiveId" clId="{2F35EE0C-E72B-4AD5-88D1-A8A8B0B7490A}" dt="2026-04-10T20:57:36.591" v="130" actId="47"/>
        <pc:sldMkLst>
          <pc:docMk/>
          <pc:sldMk cId="1019395651" sldId="2204"/>
        </pc:sldMkLst>
      </pc:sldChg>
      <pc:sldChg chg="del">
        <pc:chgData name="Alfonso Navarro Bustamante" userId="d54a936986b3ebbe" providerId="LiveId" clId="{2F35EE0C-E72B-4AD5-88D1-A8A8B0B7490A}" dt="2026-04-10T20:59:11.568" v="132" actId="47"/>
        <pc:sldMkLst>
          <pc:docMk/>
          <pc:sldMk cId="137382060" sldId="2525"/>
        </pc:sldMkLst>
      </pc:sldChg>
      <pc:sldChg chg="del">
        <pc:chgData name="Alfonso Navarro Bustamante" userId="d54a936986b3ebbe" providerId="LiveId" clId="{2F35EE0C-E72B-4AD5-88D1-A8A8B0B7490A}" dt="2026-04-10T20:59:22.422" v="133" actId="47"/>
        <pc:sldMkLst>
          <pc:docMk/>
          <pc:sldMk cId="698242348" sldId="2534"/>
        </pc:sldMkLst>
      </pc:sldChg>
      <pc:sldChg chg="mod modShow">
        <pc:chgData name="Alfonso Navarro Bustamante" userId="d54a936986b3ebbe" providerId="LiveId" clId="{2F35EE0C-E72B-4AD5-88D1-A8A8B0B7490A}" dt="2026-04-10T20:59:46.615" v="135" actId="729"/>
        <pc:sldMkLst>
          <pc:docMk/>
          <pc:sldMk cId="1747283539" sldId="2536"/>
        </pc:sldMkLst>
      </pc:sldChg>
      <pc:sldChg chg="del mod modShow">
        <pc:chgData name="Alfonso Navarro Bustamante" userId="d54a936986b3ebbe" providerId="LiveId" clId="{2F35EE0C-E72B-4AD5-88D1-A8A8B0B7490A}" dt="2026-04-10T21:00:59.213" v="138" actId="47"/>
        <pc:sldMkLst>
          <pc:docMk/>
          <pc:sldMk cId="1926616007" sldId="2537"/>
        </pc:sldMkLst>
      </pc:sldChg>
      <pc:sldChg chg="del">
        <pc:chgData name="Alfonso Navarro Bustamante" userId="d54a936986b3ebbe" providerId="LiveId" clId="{2F35EE0C-E72B-4AD5-88D1-A8A8B0B7490A}" dt="2026-04-10T20:59:11.568" v="132" actId="47"/>
        <pc:sldMkLst>
          <pc:docMk/>
          <pc:sldMk cId="3280729168" sldId="2538"/>
        </pc:sldMkLst>
      </pc:sldChg>
      <pc:sldChg chg="del">
        <pc:chgData name="Alfonso Navarro Bustamante" userId="d54a936986b3ebbe" providerId="LiveId" clId="{2F35EE0C-E72B-4AD5-88D1-A8A8B0B7490A}" dt="2026-04-10T20:59:11.568" v="132" actId="47"/>
        <pc:sldMkLst>
          <pc:docMk/>
          <pc:sldMk cId="1612463183" sldId="2539"/>
        </pc:sldMkLst>
      </pc:sldChg>
      <pc:sldChg chg="del">
        <pc:chgData name="Alfonso Navarro Bustamante" userId="d54a936986b3ebbe" providerId="LiveId" clId="{2F35EE0C-E72B-4AD5-88D1-A8A8B0B7490A}" dt="2026-04-10T20:54:12.591" v="0" actId="47"/>
        <pc:sldMkLst>
          <pc:docMk/>
          <pc:sldMk cId="3576194801" sldId="2540"/>
        </pc:sldMkLst>
      </pc:sldChg>
      <pc:sldChg chg="del mod modShow">
        <pc:chgData name="Alfonso Navarro Bustamante" userId="d54a936986b3ebbe" providerId="LiveId" clId="{2F35EE0C-E72B-4AD5-88D1-A8A8B0B7490A}" dt="2026-04-10T21:00:59.213" v="138" actId="47"/>
        <pc:sldMkLst>
          <pc:docMk/>
          <pc:sldMk cId="3735492742" sldId="2542"/>
        </pc:sldMkLst>
      </pc:sldChg>
      <pc:sldChg chg="del mod modShow">
        <pc:chgData name="Alfonso Navarro Bustamante" userId="d54a936986b3ebbe" providerId="LiveId" clId="{2F35EE0C-E72B-4AD5-88D1-A8A8B0B7490A}" dt="2026-04-10T21:00:59.213" v="138" actId="47"/>
        <pc:sldMkLst>
          <pc:docMk/>
          <pc:sldMk cId="2577374764" sldId="2543"/>
        </pc:sldMkLst>
      </pc:sldChg>
      <pc:sldChg chg="del">
        <pc:chgData name="Alfonso Navarro Bustamante" userId="d54a936986b3ebbe" providerId="LiveId" clId="{2F35EE0C-E72B-4AD5-88D1-A8A8B0B7490A}" dt="2026-04-10T20:59:11.568" v="132" actId="47"/>
        <pc:sldMkLst>
          <pc:docMk/>
          <pc:sldMk cId="3489840205" sldId="2544"/>
        </pc:sldMkLst>
      </pc:sldChg>
      <pc:sldChg chg="del">
        <pc:chgData name="Alfonso Navarro Bustamante" userId="d54a936986b3ebbe" providerId="LiveId" clId="{2F35EE0C-E72B-4AD5-88D1-A8A8B0B7490A}" dt="2026-04-10T20:59:11.568" v="132" actId="47"/>
        <pc:sldMkLst>
          <pc:docMk/>
          <pc:sldMk cId="1577186390" sldId="2545"/>
        </pc:sldMkLst>
      </pc:sldChg>
      <pc:sldChg chg="del">
        <pc:chgData name="Alfonso Navarro Bustamante" userId="d54a936986b3ebbe" providerId="LiveId" clId="{2F35EE0C-E72B-4AD5-88D1-A8A8B0B7490A}" dt="2026-04-10T20:59:11.568" v="132" actId="47"/>
        <pc:sldMkLst>
          <pc:docMk/>
          <pc:sldMk cId="2628225833" sldId="2546"/>
        </pc:sldMkLst>
      </pc:sldChg>
      <pc:sldChg chg="del">
        <pc:chgData name="Alfonso Navarro Bustamante" userId="d54a936986b3ebbe" providerId="LiveId" clId="{2F35EE0C-E72B-4AD5-88D1-A8A8B0B7490A}" dt="2026-04-10T20:59:11.568" v="132" actId="47"/>
        <pc:sldMkLst>
          <pc:docMk/>
          <pc:sldMk cId="122948635" sldId="3071"/>
        </pc:sldMkLst>
      </pc:sldChg>
      <pc:sldChg chg="modSp mod modShow">
        <pc:chgData name="Alfonso Navarro Bustamante" userId="d54a936986b3ebbe" providerId="LiveId" clId="{2F35EE0C-E72B-4AD5-88D1-A8A8B0B7490A}" dt="2026-04-10T20:59:46.615" v="135" actId="729"/>
        <pc:sldMkLst>
          <pc:docMk/>
          <pc:sldMk cId="382339054" sldId="3072"/>
        </pc:sldMkLst>
        <pc:spChg chg="mod">
          <ac:chgData name="Alfonso Navarro Bustamante" userId="d54a936986b3ebbe" providerId="LiveId" clId="{2F35EE0C-E72B-4AD5-88D1-A8A8B0B7490A}" dt="2026-04-10T20:54:49.059" v="52" actId="403"/>
          <ac:spMkLst>
            <pc:docMk/>
            <pc:sldMk cId="382339054" sldId="3072"/>
            <ac:spMk id="15" creationId="{4DBAF4A8-91CD-0F3C-47B8-C2CA47DFEC1B}"/>
          </ac:spMkLst>
        </pc:spChg>
      </pc:sldChg>
      <pc:sldChg chg="del">
        <pc:chgData name="Alfonso Navarro Bustamante" userId="d54a936986b3ebbe" providerId="LiveId" clId="{2F35EE0C-E72B-4AD5-88D1-A8A8B0B7490A}" dt="2026-04-10T20:54:12.591" v="0" actId="47"/>
        <pc:sldMkLst>
          <pc:docMk/>
          <pc:sldMk cId="3123298111" sldId="3073"/>
        </pc:sldMkLst>
      </pc:sldChg>
      <pc:sldMasterChg chg="delSldLayout">
        <pc:chgData name="Alfonso Navarro Bustamante" userId="d54a936986b3ebbe" providerId="LiveId" clId="{2F35EE0C-E72B-4AD5-88D1-A8A8B0B7490A}" dt="2026-04-10T20:59:11.568" v="132" actId="47"/>
        <pc:sldMasterMkLst>
          <pc:docMk/>
          <pc:sldMasterMk cId="625044322" sldId="2147483672"/>
        </pc:sldMasterMkLst>
        <pc:sldLayoutChg chg="del">
          <pc:chgData name="Alfonso Navarro Bustamante" userId="d54a936986b3ebbe" providerId="LiveId" clId="{2F35EE0C-E72B-4AD5-88D1-A8A8B0B7490A}" dt="2026-04-10T20:59:11.568" v="132" actId="47"/>
          <pc:sldLayoutMkLst>
            <pc:docMk/>
            <pc:sldMasterMk cId="625044322" sldId="2147483672"/>
            <pc:sldLayoutMk cId="3168398238" sldId="214748369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err="1"/>
              <a:t>Exactitud</a:t>
            </a:r>
            <a:r>
              <a:rPr lang="en-US" dirty="0"/>
              <a:t> </a:t>
            </a:r>
            <a:r>
              <a:rPr lang="en-US" dirty="0" err="1"/>
              <a:t>promedio</a:t>
            </a:r>
            <a:r>
              <a:rPr lang="en-US" dirty="0"/>
              <a:t> de</a:t>
            </a:r>
            <a:r>
              <a:rPr lang="en-US" baseline="0" dirty="0"/>
              <a:t> los</a:t>
            </a:r>
            <a:r>
              <a:rPr lang="en-US" dirty="0"/>
              <a:t> </a:t>
            </a:r>
            <a:r>
              <a:rPr lang="en-US" dirty="0" err="1"/>
              <a:t>pronósticos</a:t>
            </a:r>
            <a:r>
              <a:rPr lang="en-US" dirty="0"/>
              <a:t> en </a:t>
            </a:r>
            <a:r>
              <a:rPr lang="en-US" dirty="0" err="1"/>
              <a:t>varias</a:t>
            </a:r>
            <a:r>
              <a:rPr lang="en-US" dirty="0"/>
              <a:t> </a:t>
            </a:r>
            <a:r>
              <a:rPr lang="en-US" dirty="0" err="1"/>
              <a:t>industrias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Sheet2!$A$1:$A$7</c:f>
              <c:strCache>
                <c:ptCount val="7"/>
                <c:pt idx="0">
                  <c:v>Aerospace</c:v>
                </c:pt>
                <c:pt idx="1">
                  <c:v>Biotechnology</c:v>
                </c:pt>
                <c:pt idx="2">
                  <c:v>Chemical</c:v>
                </c:pt>
                <c:pt idx="3">
                  <c:v>Construction</c:v>
                </c:pt>
                <c:pt idx="4">
                  <c:v>CPG</c:v>
                </c:pt>
                <c:pt idx="5">
                  <c:v>Electronics</c:v>
                </c:pt>
                <c:pt idx="6">
                  <c:v>Manufacturing/Industrial</c:v>
                </c:pt>
              </c:strCache>
            </c:strRef>
          </c:cat>
          <c:val>
            <c:numRef>
              <c:f>Sheet2!$B$1:$B$7</c:f>
              <c:numCache>
                <c:formatCode>0%</c:formatCode>
                <c:ptCount val="7"/>
                <c:pt idx="0">
                  <c:v>0.72</c:v>
                </c:pt>
                <c:pt idx="1">
                  <c:v>0.66</c:v>
                </c:pt>
                <c:pt idx="2">
                  <c:v>0.64</c:v>
                </c:pt>
                <c:pt idx="3">
                  <c:v>0.72</c:v>
                </c:pt>
                <c:pt idx="4">
                  <c:v>0.61</c:v>
                </c:pt>
                <c:pt idx="5">
                  <c:v>0.71</c:v>
                </c:pt>
                <c:pt idx="6">
                  <c:v>0.61</c:v>
                </c:pt>
              </c:numCache>
            </c:numRef>
          </c:val>
          <c:extLst>
            <c:ext xmlns:c16="http://schemas.microsoft.com/office/drawing/2014/chart" uri="{C3380CC4-5D6E-409C-BE32-E72D297353CC}">
              <c16:uniqueId val="{00000000-3EF0-4461-A874-52246D8D6357}"/>
            </c:ext>
          </c:extLst>
        </c:ser>
        <c:dLbls>
          <c:showLegendKey val="0"/>
          <c:showVal val="0"/>
          <c:showCatName val="0"/>
          <c:showSerName val="0"/>
          <c:showPercent val="0"/>
          <c:showBubbleSize val="0"/>
        </c:dLbls>
        <c:gapWidth val="182"/>
        <c:axId val="332533288"/>
        <c:axId val="332533680"/>
      </c:barChart>
      <c:catAx>
        <c:axId val="332533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crossAx val="332533680"/>
        <c:crosses val="autoZero"/>
        <c:auto val="1"/>
        <c:lblAlgn val="ctr"/>
        <c:lblOffset val="100"/>
        <c:noMultiLvlLbl val="0"/>
      </c:catAx>
      <c:valAx>
        <c:axId val="33253368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crossAx val="33253328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solidFill>
            <a:sysClr val="windowText" lastClr="000000"/>
          </a:solidFill>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97F07B-3668-432F-8F4F-6E9AC7DB4CFE}" type="datetimeFigureOut">
              <a:rPr lang="es-MX" smtClean="0"/>
              <a:t>14/04/2026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87707-24D8-4539-BEF0-CD88A1A98D40}" type="slidenum">
              <a:rPr lang="es-MX" smtClean="0"/>
              <a:t>‹Nº›</a:t>
            </a:fld>
            <a:endParaRPr lang="es-MX"/>
          </a:p>
        </p:txBody>
      </p:sp>
    </p:spTree>
    <p:extLst>
      <p:ext uri="{BB962C8B-B14F-4D97-AF65-F5344CB8AC3E}">
        <p14:creationId xmlns:p14="http://schemas.microsoft.com/office/powerpoint/2010/main" val="1173133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85F67-F7E7-B96F-889E-065CCF1BDA6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B904CCA-547C-3B51-AAB7-3E48BAE2CD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A4F3103-B7DB-E21D-189D-F217737ACA76}"/>
              </a:ext>
            </a:extLst>
          </p:cNvPr>
          <p:cNvSpPr>
            <a:spLocks noGrp="1"/>
          </p:cNvSpPr>
          <p:nvPr>
            <p:ph type="body" idx="1"/>
          </p:nvPr>
        </p:nvSpPr>
        <p:spPr/>
        <p:txBody>
          <a:bodyPr/>
          <a:lstStyle/>
          <a:p>
            <a:r>
              <a:rPr lang="es-MX" dirty="0"/>
              <a:t>Han pensado por</a:t>
            </a:r>
            <a:r>
              <a:rPr lang="es-MX" baseline="0" dirty="0"/>
              <a:t> qué razón se hace cada vez más difícil poder planificar los entornos en los cuáles gestionamos nuestras empresas?</a:t>
            </a:r>
          </a:p>
          <a:p>
            <a:r>
              <a:rPr lang="es-MX" baseline="0" dirty="0"/>
              <a:t>Si eres un gerente financiero porque el cumplir un presupuesto financiero, o un gerente comercial poder cumplir un presupuesto de ventas y los logísticos u operativos poder cumplir el envió o producto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Lo que quiero proponer en esta mañana es buscar el cambio de un </a:t>
            </a:r>
            <a:r>
              <a:rPr lang="es-MX" sz="1200" kern="1200" dirty="0" err="1">
                <a:solidFill>
                  <a:schemeClr val="tx1"/>
                </a:solidFill>
                <a:effectLst/>
                <a:latin typeface="+mn-lt"/>
                <a:ea typeface="+mn-ea"/>
                <a:cs typeface="+mn-cs"/>
              </a:rPr>
              <a:t>metaparadigma</a:t>
            </a:r>
            <a:r>
              <a:rPr lang="es-MX" sz="1200" kern="1200" dirty="0">
                <a:solidFill>
                  <a:schemeClr val="tx1"/>
                </a:solidFill>
                <a:effectLst/>
                <a:latin typeface="+mn-lt"/>
                <a:ea typeface="+mn-ea"/>
                <a:cs typeface="+mn-cs"/>
              </a:rPr>
              <a:t>, que es aquel contiene la mayoría de los paradigmas, y en este caso es la visión reduccionista del mundo que aprendemos desde muy pequeños, y cambiarla por la visión sistémica del mundo. El tema reduccionista que invento </a:t>
            </a:r>
            <a:r>
              <a:rPr lang="es-MX" sz="1200" kern="1200" dirty="0" err="1">
                <a:solidFill>
                  <a:schemeClr val="tx1"/>
                </a:solidFill>
                <a:effectLst/>
                <a:latin typeface="+mn-lt"/>
                <a:ea typeface="+mn-ea"/>
                <a:cs typeface="+mn-cs"/>
              </a:rPr>
              <a:t>Descartés</a:t>
            </a:r>
            <a:r>
              <a:rPr lang="es-MX" sz="1200" kern="1200" dirty="0">
                <a:solidFill>
                  <a:schemeClr val="tx1"/>
                </a:solidFill>
                <a:effectLst/>
                <a:latin typeface="+mn-lt"/>
                <a:ea typeface="+mn-ea"/>
                <a:cs typeface="+mn-cs"/>
              </a:rPr>
              <a:t> en siglo 18, con la finalidad de tener un planteamiento para resolver problemas, el cual plantea que cuando tengamos un problema lo resolvamos fraccionando las partes y analizándolas para resolver el problema y nuestra mente a quedado alambrada de esta forma para poder operar en el mundo actual.</a:t>
            </a:r>
          </a:p>
          <a:p>
            <a:endParaRPr lang="es-MX"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Cuantas empresas están aún en este entorno con ambientes estables, mercados estáticos, clientes tolerantes?</a:t>
            </a:r>
          </a:p>
          <a:p>
            <a:endParaRPr lang="es-MX" dirty="0"/>
          </a:p>
        </p:txBody>
      </p:sp>
      <p:sp>
        <p:nvSpPr>
          <p:cNvPr id="4" name="Marcador de número de diapositiva 3">
            <a:extLst>
              <a:ext uri="{FF2B5EF4-FFF2-40B4-BE49-F238E27FC236}">
                <a16:creationId xmlns:a16="http://schemas.microsoft.com/office/drawing/2014/main" id="{E07E56E9-55EB-5B80-26C1-428C9F03A94E}"/>
              </a:ext>
            </a:extLst>
          </p:cNvPr>
          <p:cNvSpPr>
            <a:spLocks noGrp="1"/>
          </p:cNvSpPr>
          <p:nvPr>
            <p:ph type="sldNum" sz="quarter" idx="10"/>
          </p:nvPr>
        </p:nvSpPr>
        <p:spPr/>
        <p:txBody>
          <a:bodyPr/>
          <a:lstStyle/>
          <a:p>
            <a:fld id="{78B87707-24D8-4539-BEF0-CD88A1A98D40}" type="slidenum">
              <a:rPr lang="es-MX" smtClean="0"/>
              <a:t>2</a:t>
            </a:fld>
            <a:endParaRPr lang="es-MX"/>
          </a:p>
        </p:txBody>
      </p:sp>
    </p:spTree>
    <p:extLst>
      <p:ext uri="{BB962C8B-B14F-4D97-AF65-F5344CB8AC3E}">
        <p14:creationId xmlns:p14="http://schemas.microsoft.com/office/powerpoint/2010/main" val="549865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Han pensado por</a:t>
            </a:r>
            <a:r>
              <a:rPr lang="es-MX" baseline="0" dirty="0"/>
              <a:t> qué razón se hace cada vez más difícil poder planificar los entornos en los cuáles gestionamos nuestras empresas?</a:t>
            </a:r>
          </a:p>
          <a:p>
            <a:r>
              <a:rPr lang="es-MX" baseline="0" dirty="0"/>
              <a:t>Si eres un gerente financiero porque el cumplir un presupuesto financiero, o un gerente comercial poder cumplir un presupuesto de ventas y los logísticos u operativos poder cumplir el envió o producto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Lo que quiero proponer en esta mañana es buscar el cambio de un </a:t>
            </a:r>
            <a:r>
              <a:rPr lang="es-MX" sz="1200" kern="1200" dirty="0" err="1">
                <a:solidFill>
                  <a:schemeClr val="tx1"/>
                </a:solidFill>
                <a:effectLst/>
                <a:latin typeface="+mn-lt"/>
                <a:ea typeface="+mn-ea"/>
                <a:cs typeface="+mn-cs"/>
              </a:rPr>
              <a:t>metaparadigma</a:t>
            </a:r>
            <a:r>
              <a:rPr lang="es-MX" sz="1200" kern="1200" dirty="0">
                <a:solidFill>
                  <a:schemeClr val="tx1"/>
                </a:solidFill>
                <a:effectLst/>
                <a:latin typeface="+mn-lt"/>
                <a:ea typeface="+mn-ea"/>
                <a:cs typeface="+mn-cs"/>
              </a:rPr>
              <a:t>, que es aquel contiene la mayoría de los paradigmas, y en este caso es la visión reduccionista del mundo que aprendemos desde muy pequeños, y cambiarla por la visión sistémica del mundo. El tema reduccionista que invento </a:t>
            </a:r>
            <a:r>
              <a:rPr lang="es-MX" sz="1200" kern="1200" dirty="0" err="1">
                <a:solidFill>
                  <a:schemeClr val="tx1"/>
                </a:solidFill>
                <a:effectLst/>
                <a:latin typeface="+mn-lt"/>
                <a:ea typeface="+mn-ea"/>
                <a:cs typeface="+mn-cs"/>
              </a:rPr>
              <a:t>Descartés</a:t>
            </a:r>
            <a:r>
              <a:rPr lang="es-MX" sz="1200" kern="1200" dirty="0">
                <a:solidFill>
                  <a:schemeClr val="tx1"/>
                </a:solidFill>
                <a:effectLst/>
                <a:latin typeface="+mn-lt"/>
                <a:ea typeface="+mn-ea"/>
                <a:cs typeface="+mn-cs"/>
              </a:rPr>
              <a:t> en siglo 18, con la finalidad de tener un planteamiento para resolver problemas, el cual plantea que cuando tengamos un problema lo resolvamos fraccionando las partes y analizándolas para resolver el problema y nuestra mente a quedado alambrada de esta forma para poder operar en el mundo actual.</a:t>
            </a:r>
          </a:p>
          <a:p>
            <a:endParaRPr lang="es-MX"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Cuantas empresas están aún en este entorno con ambientes estables, mercados estáticos, clientes tolerantes?</a:t>
            </a:r>
          </a:p>
          <a:p>
            <a:endParaRPr lang="es-MX" dirty="0"/>
          </a:p>
        </p:txBody>
      </p:sp>
      <p:sp>
        <p:nvSpPr>
          <p:cNvPr id="4" name="Marcador de número de diapositiva 3"/>
          <p:cNvSpPr>
            <a:spLocks noGrp="1"/>
          </p:cNvSpPr>
          <p:nvPr>
            <p:ph type="sldNum" sz="quarter" idx="10"/>
          </p:nvPr>
        </p:nvSpPr>
        <p:spPr/>
        <p:txBody>
          <a:bodyPr/>
          <a:lstStyle/>
          <a:p>
            <a:fld id="{78B87707-24D8-4539-BEF0-CD88A1A98D40}" type="slidenum">
              <a:rPr lang="es-MX" smtClean="0"/>
              <a:t>3</a:t>
            </a:fld>
            <a:endParaRPr lang="es-MX"/>
          </a:p>
        </p:txBody>
      </p:sp>
    </p:spTree>
    <p:extLst>
      <p:ext uri="{BB962C8B-B14F-4D97-AF65-F5344CB8AC3E}">
        <p14:creationId xmlns:p14="http://schemas.microsoft.com/office/powerpoint/2010/main" val="1876897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Cuál es el resultado de administrar un sistema con los supuestos equivocados?</a:t>
            </a:r>
          </a:p>
          <a:p>
            <a:pPr lvl="0"/>
            <a:r>
              <a:rPr lang="es-MX" sz="1200" kern="1200" dirty="0">
                <a:solidFill>
                  <a:schemeClr val="tx1"/>
                </a:solidFill>
                <a:effectLst/>
                <a:latin typeface="+mn-lt"/>
                <a:ea typeface="+mn-ea"/>
                <a:cs typeface="+mn-cs"/>
              </a:rPr>
              <a:t>Cuál es el resultado de hacer actividades erradas y con tecnología? Simplemente que las vamos a realizar más rápidamente.</a:t>
            </a:r>
          </a:p>
          <a:p>
            <a:endParaRPr lang="es-MX"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87707-24D8-4539-BEF0-CD88A1A98D40}"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962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Para responder esto en el 2016, la</a:t>
            </a:r>
            <a:r>
              <a:rPr lang="es-MX" baseline="0" dirty="0"/>
              <a:t> universidad de Harvard realizó un estudio sobre la longevidad de 30,000 empresas dentro de USA durante los últimos 50 años, la respuesta fue simple las empresas están desapareciendo más rápidamente que antes.</a:t>
            </a:r>
          </a:p>
          <a:p>
            <a:r>
              <a:rPr lang="es-MX" baseline="0" dirty="0"/>
              <a:t>Las empresas  tienen 1 de 3 oportunidades de estar listadas en la nómina de empresas que saldrán de operación en los próximos 5 años ya sea por banca rota, liquidación o alguna otra causa, esto representa un ratio 6 veces mayor que hace 40 años.</a:t>
            </a:r>
          </a:p>
          <a:p>
            <a:r>
              <a:rPr lang="es-MX" baseline="0" dirty="0"/>
              <a:t>Indiferentemente del sector, tamaño, tipo de industria o empresa.</a:t>
            </a:r>
          </a:p>
          <a:p>
            <a:endParaRPr lang="es-MX" baseline="0" dirty="0"/>
          </a:p>
          <a:p>
            <a:r>
              <a:rPr lang="es-MX" baseline="0" dirty="0"/>
              <a:t>Esto esta sucediendo porque las empresas no están teniendo la capacidad de adaptarse al nuevo entorno, y están escogiendo en forma errada las estrategias para competir y dirigir sus habilidades y capacidades.</a:t>
            </a:r>
          </a:p>
          <a:p>
            <a:endParaRPr lang="es-MX" baseline="0" dirty="0"/>
          </a:p>
          <a:p>
            <a:r>
              <a:rPr lang="es-MX" baseline="0" dirty="0"/>
              <a:t>De esta forma Harvard en su investigación intersecto la estrategia empresarial con la biología e identifico varias enseñanzas, donde la principal es que ambas son sistemas adaptativos complejos.</a:t>
            </a:r>
          </a:p>
        </p:txBody>
      </p:sp>
      <p:sp>
        <p:nvSpPr>
          <p:cNvPr id="4" name="Marcador de número de diapositiva 3"/>
          <p:cNvSpPr>
            <a:spLocks noGrp="1"/>
          </p:cNvSpPr>
          <p:nvPr>
            <p:ph type="sldNum" sz="quarter" idx="10"/>
          </p:nvPr>
        </p:nvSpPr>
        <p:spPr/>
        <p:txBody>
          <a:bodyPr/>
          <a:lstStyle/>
          <a:p>
            <a:fld id="{78B87707-24D8-4539-BEF0-CD88A1A98D40}" type="slidenum">
              <a:rPr lang="es-MX" smtClean="0"/>
              <a:t>5</a:t>
            </a:fld>
            <a:endParaRPr lang="es-MX"/>
          </a:p>
        </p:txBody>
      </p:sp>
    </p:spTree>
    <p:extLst>
      <p:ext uri="{BB962C8B-B14F-4D97-AF65-F5344CB8AC3E}">
        <p14:creationId xmlns:p14="http://schemas.microsoft.com/office/powerpoint/2010/main" val="532282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r>
              <a:rPr lang="en-US" altLang="en-US" sz="1200" b="1" dirty="0"/>
              <a:t>El </a:t>
            </a:r>
            <a:r>
              <a:rPr lang="en-US" altLang="en-US" sz="1200" b="1" dirty="0" err="1"/>
              <a:t>juego</a:t>
            </a:r>
            <a:r>
              <a:rPr lang="en-US" altLang="en-US" sz="1200" b="1" dirty="0"/>
              <a:t> ha </a:t>
            </a:r>
            <a:r>
              <a:rPr lang="en-US" altLang="en-US" sz="1200" b="1" dirty="0" err="1"/>
              <a:t>cambiado</a:t>
            </a:r>
            <a:r>
              <a:rPr lang="en-US" altLang="en-US" sz="1200" b="1" dirty="0"/>
              <a:t> </a:t>
            </a:r>
            <a:endParaRPr lang="en-US" altLang="en-US" dirty="0"/>
          </a:p>
          <a:p>
            <a:pPr marL="0" indent="0">
              <a:buNone/>
            </a:pPr>
            <a:r>
              <a:rPr lang="en-US" altLang="en-US" dirty="0"/>
              <a:t>La </a:t>
            </a:r>
            <a:r>
              <a:rPr lang="en-US" altLang="en-US" dirty="0" err="1"/>
              <a:t>necesidad</a:t>
            </a:r>
            <a:r>
              <a:rPr lang="en-US" altLang="en-US" dirty="0"/>
              <a:t> de </a:t>
            </a:r>
            <a:r>
              <a:rPr lang="en-US" altLang="en-US" dirty="0" err="1"/>
              <a:t>flujo</a:t>
            </a:r>
            <a:r>
              <a:rPr lang="en-US" altLang="en-US" dirty="0"/>
              <a:t> </a:t>
            </a:r>
            <a:r>
              <a:rPr lang="en-US" altLang="en-US" dirty="0" err="1"/>
              <a:t>combinada</a:t>
            </a:r>
            <a:r>
              <a:rPr lang="en-US" altLang="en-US" dirty="0"/>
              <a:t> con el </a:t>
            </a:r>
            <a:r>
              <a:rPr lang="en-US" altLang="en-US" dirty="0" err="1"/>
              <a:t>crecimiento</a:t>
            </a:r>
            <a:r>
              <a:rPr lang="en-US" altLang="en-US" dirty="0"/>
              <a:t> de la </a:t>
            </a:r>
            <a:r>
              <a:rPr lang="en-US" altLang="en-US" dirty="0" err="1"/>
              <a:t>complejidad</a:t>
            </a:r>
            <a:r>
              <a:rPr lang="en-US" altLang="en-US" dirty="0"/>
              <a:t> </a:t>
            </a:r>
            <a:r>
              <a:rPr lang="en-US" altLang="en-US" dirty="0" err="1"/>
              <a:t>han</a:t>
            </a:r>
            <a:r>
              <a:rPr lang="en-US" altLang="en-US" dirty="0"/>
              <a:t> </a:t>
            </a:r>
            <a:r>
              <a:rPr lang="en-US" altLang="en-US" dirty="0" err="1"/>
              <a:t>cambiado</a:t>
            </a:r>
            <a:r>
              <a:rPr lang="en-US" altLang="en-US" dirty="0"/>
              <a:t> </a:t>
            </a:r>
            <a:r>
              <a:rPr lang="en-US" altLang="en-US" dirty="0" err="1"/>
              <a:t>completamente</a:t>
            </a:r>
            <a:r>
              <a:rPr lang="en-US" altLang="en-US" dirty="0"/>
              <a:t> el </a:t>
            </a:r>
            <a:r>
              <a:rPr lang="en-US" altLang="en-US" dirty="0" err="1"/>
              <a:t>juego</a:t>
            </a:r>
            <a:r>
              <a:rPr lang="en-US" altLang="en-US" dirty="0"/>
              <a:t> para </a:t>
            </a:r>
            <a:r>
              <a:rPr lang="en-US" altLang="en-US" dirty="0" err="1"/>
              <a:t>las</a:t>
            </a:r>
            <a:r>
              <a:rPr lang="en-US" altLang="en-US" dirty="0"/>
              <a:t> </a:t>
            </a:r>
            <a:r>
              <a:rPr lang="en-US" altLang="en-US" dirty="0" err="1"/>
              <a:t>cadenas</a:t>
            </a:r>
            <a:r>
              <a:rPr lang="en-US" altLang="en-US" dirty="0"/>
              <a:t> de </a:t>
            </a:r>
            <a:r>
              <a:rPr lang="en-US" altLang="en-US" dirty="0" err="1"/>
              <a:t>suministros</a:t>
            </a:r>
            <a:r>
              <a:rPr lang="en-US" altLang="en-US" dirty="0"/>
              <a:t>.</a:t>
            </a:r>
          </a:p>
          <a:p>
            <a:pPr marL="0" indent="0">
              <a:buNone/>
            </a:pPr>
            <a:r>
              <a:rPr lang="en-US" altLang="en-US" dirty="0"/>
              <a:t>La </a:t>
            </a:r>
            <a:r>
              <a:rPr lang="en-US" altLang="en-US" dirty="0" err="1"/>
              <a:t>protección</a:t>
            </a:r>
            <a:r>
              <a:rPr lang="en-US" altLang="en-US" dirty="0"/>
              <a:t> y el </a:t>
            </a:r>
            <a:r>
              <a:rPr lang="en-US" altLang="en-US" dirty="0" err="1"/>
              <a:t>mantenimiento</a:t>
            </a:r>
            <a:r>
              <a:rPr lang="en-US" altLang="en-US" dirty="0"/>
              <a:t> del </a:t>
            </a:r>
            <a:r>
              <a:rPr lang="en-US" altLang="en-US" dirty="0" err="1"/>
              <a:t>flujo</a:t>
            </a:r>
            <a:r>
              <a:rPr lang="en-US" altLang="en-US" dirty="0"/>
              <a:t> en </a:t>
            </a:r>
            <a:r>
              <a:rPr lang="en-US" altLang="en-US" dirty="0" err="1"/>
              <a:t>estas</a:t>
            </a:r>
            <a:r>
              <a:rPr lang="en-US" altLang="en-US" dirty="0"/>
              <a:t> </a:t>
            </a:r>
            <a:r>
              <a:rPr lang="en-US" altLang="en-US" dirty="0" err="1"/>
              <a:t>nuevas</a:t>
            </a:r>
            <a:r>
              <a:rPr lang="en-US" altLang="en-US" dirty="0"/>
              <a:t> </a:t>
            </a:r>
            <a:r>
              <a:rPr lang="en-US" altLang="en-US" dirty="0" err="1"/>
              <a:t>cadenas</a:t>
            </a:r>
            <a:r>
              <a:rPr lang="en-US" altLang="en-US" dirty="0"/>
              <a:t> de </a:t>
            </a:r>
            <a:r>
              <a:rPr lang="en-US" altLang="en-US" dirty="0" err="1"/>
              <a:t>suministros</a:t>
            </a:r>
            <a:r>
              <a:rPr lang="en-US" altLang="en-US" dirty="0"/>
              <a:t> </a:t>
            </a:r>
            <a:r>
              <a:rPr lang="en-US" altLang="en-US" dirty="0" err="1"/>
              <a:t>requiere</a:t>
            </a:r>
            <a:r>
              <a:rPr lang="en-US" altLang="en-US" dirty="0"/>
              <a:t> de:</a:t>
            </a:r>
          </a:p>
          <a:p>
            <a:pPr lvl="1"/>
            <a:r>
              <a:rPr lang="en-US" altLang="en-US" dirty="0" err="1"/>
              <a:t>Entender</a:t>
            </a:r>
            <a:r>
              <a:rPr lang="en-US" altLang="en-US" dirty="0"/>
              <a:t> los </a:t>
            </a:r>
            <a:r>
              <a:rPr lang="en-US" altLang="en-US" dirty="0" err="1"/>
              <a:t>sistemas</a:t>
            </a:r>
            <a:r>
              <a:rPr lang="en-US" altLang="en-US" dirty="0"/>
              <a:t> </a:t>
            </a:r>
            <a:r>
              <a:rPr lang="en-US" altLang="en-US" dirty="0" err="1"/>
              <a:t>complejos</a:t>
            </a:r>
            <a:r>
              <a:rPr lang="en-US" altLang="en-US" dirty="0"/>
              <a:t> no </a:t>
            </a:r>
            <a:r>
              <a:rPr lang="en-US" altLang="en-US" dirty="0" err="1"/>
              <a:t>lineales</a:t>
            </a:r>
            <a:r>
              <a:rPr lang="en-US" altLang="en-US" dirty="0"/>
              <a:t> para </a:t>
            </a:r>
            <a:r>
              <a:rPr lang="en-US" altLang="en-US" dirty="0" err="1"/>
              <a:t>acelerar</a:t>
            </a:r>
            <a:r>
              <a:rPr lang="en-US" altLang="en-US" dirty="0"/>
              <a:t> el </a:t>
            </a:r>
            <a:r>
              <a:rPr lang="en-US" altLang="en-US" dirty="0" err="1"/>
              <a:t>flujo</a:t>
            </a:r>
            <a:r>
              <a:rPr lang="en-US" altLang="en-US" dirty="0"/>
              <a:t>.</a:t>
            </a:r>
          </a:p>
          <a:p>
            <a:pPr lvl="1"/>
            <a:r>
              <a:rPr lang="en-US" altLang="en-US" dirty="0"/>
              <a:t>Un </a:t>
            </a:r>
            <a:r>
              <a:rPr lang="en-US" altLang="en-US" dirty="0" err="1"/>
              <a:t>nuevo</a:t>
            </a:r>
            <a:r>
              <a:rPr lang="en-US" altLang="en-US" dirty="0"/>
              <a:t> </a:t>
            </a:r>
            <a:r>
              <a:rPr lang="en-US" altLang="en-US" dirty="0" err="1"/>
              <a:t>pensamiento</a:t>
            </a:r>
            <a:r>
              <a:rPr lang="en-US" altLang="en-US" dirty="0"/>
              <a:t> para </a:t>
            </a:r>
            <a:r>
              <a:rPr lang="en-US" altLang="en-US" dirty="0" err="1"/>
              <a:t>construir</a:t>
            </a:r>
            <a:r>
              <a:rPr lang="en-US" altLang="en-US" dirty="0"/>
              <a:t> </a:t>
            </a:r>
            <a:r>
              <a:rPr lang="en-US" altLang="en-US" dirty="0" err="1"/>
              <a:t>las</a:t>
            </a:r>
            <a:r>
              <a:rPr lang="en-US" altLang="en-US" dirty="0"/>
              <a:t> </a:t>
            </a:r>
            <a:r>
              <a:rPr lang="en-US" altLang="en-US" dirty="0" err="1"/>
              <a:t>herramientas</a:t>
            </a:r>
            <a:r>
              <a:rPr lang="en-US" altLang="en-US" dirty="0"/>
              <a:t> </a:t>
            </a:r>
            <a:r>
              <a:rPr lang="en-US" altLang="en-US" dirty="0" err="1"/>
              <a:t>correctas</a:t>
            </a:r>
            <a:r>
              <a:rPr lang="en-US" altLang="en-US" dirty="0"/>
              <a:t> </a:t>
            </a:r>
            <a:r>
              <a:rPr lang="en-US" altLang="en-US" dirty="0" err="1"/>
              <a:t>que</a:t>
            </a:r>
            <a:r>
              <a:rPr lang="en-US" altLang="en-US" dirty="0"/>
              <a:t> </a:t>
            </a:r>
            <a:r>
              <a:rPr lang="en-US" altLang="en-US" dirty="0" err="1"/>
              <a:t>hagan</a:t>
            </a:r>
            <a:r>
              <a:rPr lang="en-US" altLang="en-US" dirty="0"/>
              <a:t> visible el </a:t>
            </a:r>
            <a:r>
              <a:rPr lang="en-US" altLang="en-US" dirty="0" err="1"/>
              <a:t>estado</a:t>
            </a:r>
            <a:r>
              <a:rPr lang="en-US" altLang="en-US" dirty="0"/>
              <a:t> del </a:t>
            </a:r>
            <a:r>
              <a:rPr lang="en-US" altLang="en-US" dirty="0" err="1"/>
              <a:t>flujo</a:t>
            </a:r>
            <a:r>
              <a:rPr lang="en-US" altLang="en-US" dirty="0"/>
              <a:t> en </a:t>
            </a:r>
            <a:r>
              <a:rPr lang="en-US" altLang="en-US" dirty="0" err="1"/>
              <a:t>tiempo</a:t>
            </a:r>
            <a:r>
              <a:rPr lang="en-US" altLang="en-US" dirty="0"/>
              <a:t> real.</a:t>
            </a:r>
          </a:p>
          <a:p>
            <a:pPr lvl="1"/>
            <a:r>
              <a:rPr lang="en-US" altLang="en-US" dirty="0"/>
              <a:t>Los </a:t>
            </a:r>
            <a:r>
              <a:rPr lang="en-US" altLang="en-US" dirty="0" err="1"/>
              <a:t>medidores</a:t>
            </a:r>
            <a:r>
              <a:rPr lang="en-US" altLang="en-US" dirty="0"/>
              <a:t> </a:t>
            </a:r>
            <a:r>
              <a:rPr lang="en-US" altLang="en-US" dirty="0" err="1"/>
              <a:t>inteligentes</a:t>
            </a:r>
            <a:r>
              <a:rPr lang="en-US" altLang="en-US" dirty="0"/>
              <a:t> son el </a:t>
            </a:r>
            <a:r>
              <a:rPr lang="en-US" altLang="en-US" dirty="0" err="1"/>
              <a:t>resultado</a:t>
            </a:r>
            <a:r>
              <a:rPr lang="en-US" altLang="en-US" dirty="0"/>
              <a:t> de </a:t>
            </a:r>
            <a:r>
              <a:rPr lang="en-US" altLang="en-US" dirty="0" err="1"/>
              <a:t>las</a:t>
            </a:r>
            <a:r>
              <a:rPr lang="en-US" altLang="en-US" dirty="0"/>
              <a:t> </a:t>
            </a:r>
            <a:r>
              <a:rPr lang="en-US" altLang="en-US" dirty="0" err="1"/>
              <a:t>reglas</a:t>
            </a:r>
            <a:r>
              <a:rPr lang="en-US" altLang="en-US" dirty="0"/>
              <a:t> y </a:t>
            </a:r>
            <a:r>
              <a:rPr lang="en-US" altLang="en-US" dirty="0" err="1"/>
              <a:t>herramientas</a:t>
            </a:r>
            <a:r>
              <a:rPr lang="en-US" altLang="en-US" dirty="0"/>
              <a:t> </a:t>
            </a:r>
            <a:r>
              <a:rPr lang="en-US" altLang="en-US" dirty="0" err="1"/>
              <a:t>correctas</a:t>
            </a:r>
            <a:r>
              <a:rPr lang="en-US" altLang="en-US" dirty="0"/>
              <a:t>.</a:t>
            </a:r>
          </a:p>
          <a:p>
            <a:pPr lvl="1"/>
            <a:endParaRPr lang="en-US" altLang="en-US" dirty="0"/>
          </a:p>
          <a:p>
            <a:pPr>
              <a:defRPr/>
            </a:pPr>
            <a:r>
              <a:rPr lang="en-US" altLang="en-US" sz="2400" dirty="0"/>
              <a:t>CAS </a:t>
            </a:r>
            <a:r>
              <a:rPr lang="en-US" altLang="en-US" sz="2400" dirty="0" err="1"/>
              <a:t>es</a:t>
            </a:r>
            <a:r>
              <a:rPr lang="en-US" altLang="en-US" sz="2400" dirty="0"/>
              <a:t> la “</a:t>
            </a:r>
            <a:r>
              <a:rPr lang="en-US" altLang="en-US" sz="2400" dirty="0" err="1"/>
              <a:t>nueva</a:t>
            </a:r>
            <a:r>
              <a:rPr lang="en-US" altLang="en-US" sz="2400" dirty="0"/>
              <a:t>” </a:t>
            </a:r>
            <a:r>
              <a:rPr lang="en-US" altLang="en-US" sz="2400" dirty="0" err="1"/>
              <a:t>ciencia</a:t>
            </a:r>
            <a:r>
              <a:rPr lang="en-US" altLang="en-US" sz="2400" dirty="0"/>
              <a:t> </a:t>
            </a:r>
            <a:r>
              <a:rPr lang="en-US" altLang="en-US" sz="2400" dirty="0" err="1"/>
              <a:t>que</a:t>
            </a:r>
            <a:r>
              <a:rPr lang="en-US" altLang="en-US" sz="2400" dirty="0"/>
              <a:t> </a:t>
            </a:r>
            <a:r>
              <a:rPr lang="en-US" altLang="en-US" sz="2400" dirty="0" err="1"/>
              <a:t>explica</a:t>
            </a:r>
            <a:r>
              <a:rPr lang="en-US" altLang="en-US" sz="2400" dirty="0"/>
              <a:t> la </a:t>
            </a:r>
            <a:r>
              <a:rPr lang="en-US" altLang="en-US" sz="2400" dirty="0" err="1"/>
              <a:t>complejidad</a:t>
            </a:r>
            <a:r>
              <a:rPr lang="en-US" altLang="en-US" sz="2400" dirty="0"/>
              <a:t>.</a:t>
            </a:r>
          </a:p>
          <a:p>
            <a:pPr>
              <a:defRPr/>
            </a:pPr>
            <a:r>
              <a:rPr lang="en-US" altLang="en-US" sz="2400" dirty="0"/>
              <a:t>CAS </a:t>
            </a:r>
            <a:r>
              <a:rPr lang="en-US" altLang="en-US" sz="2400" dirty="0" err="1"/>
              <a:t>tiene</a:t>
            </a:r>
            <a:r>
              <a:rPr lang="en-US" altLang="en-US" sz="2400" dirty="0"/>
              <a:t> </a:t>
            </a:r>
            <a:r>
              <a:rPr lang="en-US" altLang="en-US" sz="2400" dirty="0" err="1"/>
              <a:t>reglas</a:t>
            </a:r>
            <a:r>
              <a:rPr lang="en-US" altLang="en-US" sz="2400" dirty="0"/>
              <a:t> </a:t>
            </a:r>
            <a:r>
              <a:rPr lang="en-US" altLang="en-US" sz="2400" dirty="0" err="1"/>
              <a:t>bien</a:t>
            </a:r>
            <a:r>
              <a:rPr lang="en-US" altLang="en-US" sz="2400" dirty="0"/>
              <a:t> </a:t>
            </a:r>
            <a:r>
              <a:rPr lang="en-US" altLang="en-US" sz="2400" dirty="0" err="1"/>
              <a:t>definidas</a:t>
            </a:r>
            <a:r>
              <a:rPr lang="en-US" altLang="en-US" sz="2400" dirty="0"/>
              <a:t> y </a:t>
            </a:r>
            <a:r>
              <a:rPr lang="en-US" altLang="en-US" sz="2400" dirty="0" err="1"/>
              <a:t>comportamientos</a:t>
            </a:r>
            <a:r>
              <a:rPr lang="en-US" altLang="en-US" sz="2400" dirty="0"/>
              <a:t> </a:t>
            </a:r>
            <a:r>
              <a:rPr lang="en-US" altLang="en-US" sz="2400" dirty="0" err="1"/>
              <a:t>predecibles</a:t>
            </a:r>
            <a:r>
              <a:rPr lang="en-US" altLang="en-US" sz="2400" dirty="0"/>
              <a:t> </a:t>
            </a:r>
            <a:r>
              <a:rPr lang="en-US" altLang="en-US" sz="2400" dirty="0" err="1"/>
              <a:t>que</a:t>
            </a:r>
            <a:r>
              <a:rPr lang="en-US" altLang="en-US" sz="2400" dirty="0"/>
              <a:t> </a:t>
            </a:r>
            <a:r>
              <a:rPr lang="en-US" altLang="en-US" sz="2400" dirty="0" err="1"/>
              <a:t>gobiernan</a:t>
            </a:r>
            <a:r>
              <a:rPr lang="en-US" altLang="en-US" sz="2400" dirty="0"/>
              <a:t> el </a:t>
            </a:r>
            <a:r>
              <a:rPr lang="en-US" altLang="en-US" sz="2400" dirty="0" err="1"/>
              <a:t>flujo</a:t>
            </a:r>
            <a:r>
              <a:rPr lang="en-US" altLang="en-US" sz="2400" dirty="0"/>
              <a:t> del </a:t>
            </a:r>
            <a:r>
              <a:rPr lang="en-US" altLang="en-US" sz="2400" dirty="0" err="1"/>
              <a:t>sistema</a:t>
            </a:r>
            <a:r>
              <a:rPr lang="en-US" altLang="en-US" sz="2400" dirty="0"/>
              <a:t> y el </a:t>
            </a:r>
            <a:r>
              <a:rPr lang="en-US" altLang="en-US" sz="2400" dirty="0" err="1"/>
              <a:t>comportamiento</a:t>
            </a:r>
            <a:r>
              <a:rPr lang="en-US" altLang="en-US" sz="2400" dirty="0"/>
              <a:t> de los </a:t>
            </a:r>
            <a:r>
              <a:rPr lang="en-US" altLang="en-US" sz="2400" dirty="0" err="1"/>
              <a:t>costos</a:t>
            </a:r>
            <a:r>
              <a:rPr lang="en-US" altLang="en-US" sz="2400" dirty="0"/>
              <a:t>. </a:t>
            </a:r>
          </a:p>
          <a:p>
            <a:pPr>
              <a:defRPr/>
            </a:pPr>
            <a:r>
              <a:rPr lang="en-US" altLang="en-US" sz="2400" dirty="0"/>
              <a:t>El </a:t>
            </a:r>
            <a:r>
              <a:rPr lang="en-US" altLang="en-US" sz="2400" dirty="0" err="1"/>
              <a:t>pensamiento</a:t>
            </a:r>
            <a:r>
              <a:rPr lang="en-US" altLang="en-US" sz="2400" dirty="0"/>
              <a:t> </a:t>
            </a:r>
            <a:r>
              <a:rPr lang="en-US" altLang="en-US" sz="2400" dirty="0" err="1"/>
              <a:t>convencional</a:t>
            </a:r>
            <a:r>
              <a:rPr lang="en-US" altLang="en-US" sz="2400" dirty="0"/>
              <a:t> se </a:t>
            </a:r>
            <a:r>
              <a:rPr lang="en-US" altLang="en-US" sz="2400" dirty="0" err="1"/>
              <a:t>basa</a:t>
            </a:r>
            <a:r>
              <a:rPr lang="en-US" altLang="en-US" sz="2400" dirty="0"/>
              <a:t> en un </a:t>
            </a:r>
            <a:r>
              <a:rPr lang="en-US" altLang="en-US" sz="2400" dirty="0" err="1"/>
              <a:t>conjunto</a:t>
            </a:r>
            <a:r>
              <a:rPr lang="en-US" altLang="en-US" sz="2400" dirty="0"/>
              <a:t> de </a:t>
            </a:r>
            <a:r>
              <a:rPr lang="en-US" altLang="en-US" sz="2400" dirty="0" err="1"/>
              <a:t>reglas</a:t>
            </a:r>
            <a:r>
              <a:rPr lang="en-US" altLang="en-US" sz="2400" dirty="0"/>
              <a:t> y </a:t>
            </a:r>
            <a:r>
              <a:rPr lang="en-US" altLang="en-US" sz="2400" dirty="0" err="1"/>
              <a:t>matemáticas</a:t>
            </a:r>
            <a:r>
              <a:rPr lang="en-US" altLang="en-US" sz="2400" dirty="0"/>
              <a:t> de </a:t>
            </a:r>
            <a:r>
              <a:rPr lang="en-US" altLang="en-US" sz="2400" dirty="0" err="1"/>
              <a:t>sistemas</a:t>
            </a:r>
            <a:r>
              <a:rPr lang="en-US" altLang="en-US" sz="2400" dirty="0"/>
              <a:t> </a:t>
            </a:r>
            <a:r>
              <a:rPr lang="en-US" altLang="en-US" sz="2400" dirty="0" err="1"/>
              <a:t>lineales</a:t>
            </a:r>
            <a:r>
              <a:rPr lang="en-US" altLang="en-US" sz="2400" dirty="0"/>
              <a:t>.</a:t>
            </a:r>
          </a:p>
          <a:p>
            <a:pPr>
              <a:defRPr/>
            </a:pPr>
            <a:r>
              <a:rPr lang="en-US" altLang="en-US" sz="2400" dirty="0"/>
              <a:t>Las </a:t>
            </a:r>
            <a:r>
              <a:rPr lang="en-US" altLang="en-US" sz="2400" dirty="0" err="1"/>
              <a:t>reglas</a:t>
            </a:r>
            <a:r>
              <a:rPr lang="en-US" altLang="en-US" sz="2400" dirty="0"/>
              <a:t> de CAS son </a:t>
            </a:r>
            <a:r>
              <a:rPr lang="en-US" altLang="en-US" sz="2400" dirty="0" err="1"/>
              <a:t>diferentes</a:t>
            </a:r>
            <a:r>
              <a:rPr lang="en-US" altLang="en-US" sz="2400" dirty="0"/>
              <a:t> y </a:t>
            </a:r>
            <a:r>
              <a:rPr lang="en-US" altLang="en-US" sz="2400" dirty="0" err="1"/>
              <a:t>muchas</a:t>
            </a:r>
            <a:r>
              <a:rPr lang="en-US" altLang="en-US" sz="2400" dirty="0"/>
              <a:t> de </a:t>
            </a:r>
            <a:r>
              <a:rPr lang="en-US" altLang="en-US" sz="2400" dirty="0" err="1"/>
              <a:t>ellas</a:t>
            </a:r>
            <a:r>
              <a:rPr lang="en-US" altLang="en-US" sz="2400" dirty="0"/>
              <a:t> son lo </a:t>
            </a:r>
            <a:r>
              <a:rPr lang="en-US" altLang="en-US" sz="2400" dirty="0" err="1"/>
              <a:t>opuesto</a:t>
            </a:r>
            <a:r>
              <a:rPr lang="en-US" altLang="en-US" sz="2400" dirty="0"/>
              <a:t> a lo </a:t>
            </a:r>
            <a:r>
              <a:rPr lang="en-US" altLang="en-US" sz="2400" dirty="0" err="1"/>
              <a:t>convencional</a:t>
            </a:r>
            <a:r>
              <a:rPr lang="en-US" altLang="en-US" sz="2400" dirty="0"/>
              <a:t>.</a:t>
            </a:r>
          </a:p>
          <a:p>
            <a:pPr lvl="1"/>
            <a:endParaRPr lang="en-US" altLang="en-US" dirty="0"/>
          </a:p>
        </p:txBody>
      </p:sp>
      <p:sp>
        <p:nvSpPr>
          <p:cNvPr id="583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865" indent="-285717">
              <a:defRPr>
                <a:solidFill>
                  <a:schemeClr val="tx1"/>
                </a:solidFill>
                <a:latin typeface="Arial" panose="020B0604020202020204" pitchFamily="34" charset="0"/>
                <a:cs typeface="Arial" panose="020B0604020202020204" pitchFamily="34" charset="0"/>
              </a:defRPr>
            </a:lvl2pPr>
            <a:lvl3pPr marL="1142869" indent="-228574">
              <a:defRPr>
                <a:solidFill>
                  <a:schemeClr val="tx1"/>
                </a:solidFill>
                <a:latin typeface="Arial" panose="020B0604020202020204" pitchFamily="34" charset="0"/>
                <a:cs typeface="Arial" panose="020B0604020202020204" pitchFamily="34" charset="0"/>
              </a:defRPr>
            </a:lvl3pPr>
            <a:lvl4pPr marL="1600017" indent="-228574">
              <a:defRPr>
                <a:solidFill>
                  <a:schemeClr val="tx1"/>
                </a:solidFill>
                <a:latin typeface="Arial" panose="020B0604020202020204" pitchFamily="34" charset="0"/>
                <a:cs typeface="Arial" panose="020B0604020202020204" pitchFamily="34" charset="0"/>
              </a:defRPr>
            </a:lvl4pPr>
            <a:lvl5pPr marL="2057165" indent="-228574">
              <a:defRPr>
                <a:solidFill>
                  <a:schemeClr val="tx1"/>
                </a:solidFill>
                <a:latin typeface="Arial" panose="020B0604020202020204" pitchFamily="34" charset="0"/>
                <a:cs typeface="Arial" panose="020B0604020202020204" pitchFamily="34" charset="0"/>
              </a:defRPr>
            </a:lvl5pPr>
            <a:lvl6pPr marL="2514312" indent="-22857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460" indent="-22857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8608" indent="-22857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5755" indent="-22857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ABA856-F783-493E-ABA2-3ED4649678EB}" type="slidenum">
              <a:rPr lang="en-US" altLang="en-US"/>
              <a:pPr/>
              <a:t>6</a:t>
            </a:fld>
            <a:endParaRPr lang="en-US" altLang="en-US"/>
          </a:p>
        </p:txBody>
      </p:sp>
    </p:spTree>
    <p:extLst>
      <p:ext uri="{BB962C8B-B14F-4D97-AF65-F5344CB8AC3E}">
        <p14:creationId xmlns:p14="http://schemas.microsoft.com/office/powerpoint/2010/main" val="2135869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2038"/>
          </a:xfrm>
        </p:spPr>
      </p:sp>
      <p:sp>
        <p:nvSpPr>
          <p:cNvPr id="3" name="Notes Placeholder 2"/>
          <p:cNvSpPr>
            <a:spLocks noGrp="1"/>
          </p:cNvSpPr>
          <p:nvPr>
            <p:ph type="body" idx="1"/>
          </p:nvPr>
        </p:nvSpPr>
        <p:spPr/>
        <p:txBody>
          <a:bodyPr/>
          <a:lstStyle/>
          <a:p>
            <a:r>
              <a:rPr lang="en-US" dirty="0"/>
              <a:t>Una </a:t>
            </a:r>
            <a:r>
              <a:rPr lang="en-US" dirty="0" err="1"/>
              <a:t>explicación</a:t>
            </a:r>
            <a:r>
              <a:rPr lang="en-US" dirty="0"/>
              <a:t> de por </a:t>
            </a:r>
            <a:r>
              <a:rPr lang="en-US" dirty="0" err="1"/>
              <a:t>qué</a:t>
            </a:r>
            <a:r>
              <a:rPr lang="en-US" dirty="0"/>
              <a:t> no </a:t>
            </a:r>
            <a:r>
              <a:rPr lang="en-US" dirty="0" err="1"/>
              <a:t>estamos</a:t>
            </a:r>
            <a:r>
              <a:rPr lang="en-US" dirty="0"/>
              <a:t> </a:t>
            </a:r>
            <a:r>
              <a:rPr lang="en-US" dirty="0" err="1"/>
              <a:t>pudiendo</a:t>
            </a:r>
            <a:r>
              <a:rPr lang="en-US" dirty="0"/>
              <a:t> </a:t>
            </a:r>
            <a:r>
              <a:rPr lang="en-US" dirty="0" err="1"/>
              <a:t>adaptar</a:t>
            </a:r>
            <a:r>
              <a:rPr lang="en-US" dirty="0"/>
              <a:t> </a:t>
            </a:r>
            <a:r>
              <a:rPr lang="en-US" dirty="0" err="1"/>
              <a:t>nuestras</a:t>
            </a:r>
            <a:r>
              <a:rPr lang="en-US" dirty="0"/>
              <a:t> </a:t>
            </a:r>
            <a:r>
              <a:rPr lang="en-US" dirty="0" err="1"/>
              <a:t>empresas</a:t>
            </a:r>
            <a:r>
              <a:rPr lang="en-US" dirty="0"/>
              <a:t> a la </a:t>
            </a:r>
            <a:r>
              <a:rPr lang="en-US" dirty="0" err="1"/>
              <a:t>creciente</a:t>
            </a:r>
            <a:r>
              <a:rPr lang="en-US" dirty="0"/>
              <a:t> </a:t>
            </a:r>
            <a:r>
              <a:rPr lang="en-US" dirty="0" err="1"/>
              <a:t>complejidad</a:t>
            </a:r>
            <a:r>
              <a:rPr lang="en-US" dirty="0"/>
              <a:t> y </a:t>
            </a:r>
            <a:r>
              <a:rPr lang="en-US" dirty="0" err="1"/>
              <a:t>variabilidad</a:t>
            </a:r>
            <a:r>
              <a:rPr lang="en-US" dirty="0"/>
              <a:t> es que no </a:t>
            </a:r>
            <a:r>
              <a:rPr lang="en-US" dirty="0" err="1"/>
              <a:t>estamos</a:t>
            </a:r>
            <a:r>
              <a:rPr lang="en-US" dirty="0"/>
              <a:t> </a:t>
            </a:r>
            <a:r>
              <a:rPr lang="en-US" dirty="0" err="1"/>
              <a:t>pudiendo</a:t>
            </a:r>
            <a:r>
              <a:rPr lang="en-US" dirty="0"/>
              <a:t> absorber la </a:t>
            </a:r>
            <a:r>
              <a:rPr lang="en-US" dirty="0" err="1"/>
              <a:t>variabilidad</a:t>
            </a:r>
            <a:r>
              <a:rPr lang="en-US" dirty="0"/>
              <a:t> para </a:t>
            </a:r>
            <a:r>
              <a:rPr lang="en-US" dirty="0" err="1"/>
              <a:t>construir</a:t>
            </a:r>
            <a:r>
              <a:rPr lang="en-US" dirty="0"/>
              <a:t> </a:t>
            </a:r>
            <a:r>
              <a:rPr lang="en-US" dirty="0" err="1"/>
              <a:t>empresas</a:t>
            </a:r>
            <a:r>
              <a:rPr lang="en-US" dirty="0"/>
              <a:t> mas </a:t>
            </a:r>
            <a:r>
              <a:rPr lang="en-US" dirty="0" err="1"/>
              <a:t>resilientes</a:t>
            </a:r>
            <a:r>
              <a:rPr lang="en-US" dirty="0"/>
              <a:t>, y mas bien la </a:t>
            </a:r>
            <a:r>
              <a:rPr lang="en-US" dirty="0" err="1"/>
              <a:t>estamos</a:t>
            </a:r>
            <a:r>
              <a:rPr lang="en-US" dirty="0"/>
              <a:t> </a:t>
            </a:r>
            <a:r>
              <a:rPr lang="en-US" dirty="0" err="1"/>
              <a:t>generando</a:t>
            </a:r>
            <a:r>
              <a:rPr lang="en-US" dirty="0"/>
              <a:t>: </a:t>
            </a:r>
            <a:r>
              <a:rPr lang="en-US" dirty="0" err="1"/>
              <a:t>nuestro</a:t>
            </a:r>
            <a:r>
              <a:rPr lang="en-US" dirty="0"/>
              <a:t> </a:t>
            </a:r>
            <a:r>
              <a:rPr lang="en-US" dirty="0" err="1"/>
              <a:t>modelo</a:t>
            </a:r>
            <a:r>
              <a:rPr lang="en-US" dirty="0"/>
              <a:t> de </a:t>
            </a:r>
            <a:r>
              <a:rPr lang="en-US" dirty="0" err="1"/>
              <a:t>planeación</a:t>
            </a:r>
            <a:r>
              <a:rPr lang="en-US" dirty="0"/>
              <a:t> para </a:t>
            </a:r>
            <a:r>
              <a:rPr lang="en-US" dirty="0" err="1"/>
              <a:t>funcionar</a:t>
            </a:r>
            <a:r>
              <a:rPr lang="en-US" dirty="0"/>
              <a:t> bien, </a:t>
            </a:r>
            <a:r>
              <a:rPr lang="en-US" dirty="0" err="1"/>
              <a:t>supone</a:t>
            </a:r>
            <a:r>
              <a:rPr lang="en-US" dirty="0"/>
              <a:t> que la </a:t>
            </a:r>
            <a:r>
              <a:rPr lang="en-US" dirty="0" err="1"/>
              <a:t>señal</a:t>
            </a:r>
            <a:r>
              <a:rPr lang="en-US" dirty="0"/>
              <a:t> de </a:t>
            </a:r>
            <a:r>
              <a:rPr lang="en-US" dirty="0" err="1"/>
              <a:t>demanda</a:t>
            </a:r>
            <a:r>
              <a:rPr lang="en-US" dirty="0"/>
              <a:t> es </a:t>
            </a:r>
            <a:r>
              <a:rPr lang="en-US" dirty="0" err="1"/>
              <a:t>predecible</a:t>
            </a:r>
            <a:r>
              <a:rPr lang="en-US" dirty="0"/>
              <a:t>, </a:t>
            </a:r>
            <a:r>
              <a:rPr lang="en-US" dirty="0" err="1"/>
              <a:t>pero</a:t>
            </a:r>
            <a:r>
              <a:rPr lang="en-US" dirty="0"/>
              <a:t> </a:t>
            </a:r>
            <a:r>
              <a:rPr lang="en-US" dirty="0" err="1"/>
              <a:t>el</a:t>
            </a:r>
            <a:r>
              <a:rPr lang="en-US" dirty="0"/>
              <a:t> error </a:t>
            </a:r>
            <a:r>
              <a:rPr lang="en-US" dirty="0" err="1"/>
              <a:t>asociado</a:t>
            </a:r>
            <a:r>
              <a:rPr lang="en-US" dirty="0"/>
              <a:t> a </a:t>
            </a:r>
            <a:r>
              <a:rPr lang="en-US" dirty="0" err="1"/>
              <a:t>esos</a:t>
            </a:r>
            <a:r>
              <a:rPr lang="en-US" dirty="0"/>
              <a:t> </a:t>
            </a:r>
            <a:r>
              <a:rPr lang="en-US" dirty="0" err="1"/>
              <a:t>números</a:t>
            </a:r>
            <a:r>
              <a:rPr lang="en-US" dirty="0"/>
              <a:t> es </a:t>
            </a:r>
            <a:r>
              <a:rPr lang="en-US" dirty="0" err="1"/>
              <a:t>muy</a:t>
            </a:r>
            <a:r>
              <a:rPr lang="en-US" dirty="0"/>
              <a:t> </a:t>
            </a:r>
            <a:r>
              <a:rPr lang="en-US" dirty="0" err="1"/>
              <a:t>grande</a:t>
            </a:r>
            <a:r>
              <a:rPr lang="en-US" dirty="0"/>
              <a:t> y </a:t>
            </a:r>
            <a:r>
              <a:rPr lang="en-US" dirty="0" err="1"/>
              <a:t>eso</a:t>
            </a:r>
            <a:r>
              <a:rPr lang="en-US" dirty="0"/>
              <a:t> termina </a:t>
            </a:r>
            <a:r>
              <a:rPr lang="en-US" dirty="0" err="1"/>
              <a:t>creando</a:t>
            </a:r>
            <a:r>
              <a:rPr lang="en-US" dirty="0"/>
              <a:t> </a:t>
            </a:r>
            <a:r>
              <a:rPr lang="en-US" dirty="0" err="1"/>
              <a:t>más</a:t>
            </a:r>
            <a:r>
              <a:rPr lang="en-US" dirty="0"/>
              <a:t> </a:t>
            </a:r>
            <a:r>
              <a:rPr lang="en-US" dirty="0" err="1"/>
              <a:t>variabilidad</a:t>
            </a:r>
            <a:r>
              <a:rPr lang="en-US" dirty="0"/>
              <a:t> </a:t>
            </a:r>
            <a:r>
              <a:rPr lang="en-US" dirty="0" err="1"/>
              <a:t>en</a:t>
            </a:r>
            <a:r>
              <a:rPr lang="en-US" dirty="0"/>
              <a:t> </a:t>
            </a:r>
            <a:r>
              <a:rPr lang="en-US" dirty="0" err="1"/>
              <a:t>vez</a:t>
            </a:r>
            <a:r>
              <a:rPr lang="en-US" dirty="0"/>
              <a:t> de </a:t>
            </a:r>
            <a:r>
              <a:rPr lang="en-US" dirty="0" err="1"/>
              <a:t>abosrberla</a:t>
            </a: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55612A-BC5C-43D0-A1EE-3FD53E32162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All material copyright Demand Driven Insitute.  All rights reserved  2017</a:t>
            </a:r>
          </a:p>
        </p:txBody>
      </p:sp>
    </p:spTree>
    <p:extLst>
      <p:ext uri="{BB962C8B-B14F-4D97-AF65-F5344CB8AC3E}">
        <p14:creationId xmlns:p14="http://schemas.microsoft.com/office/powerpoint/2010/main" val="3245934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72" eaLnBrk="1" fontAlgn="auto" hangingPunct="1">
              <a:spcBef>
                <a:spcPts val="0"/>
              </a:spcBef>
              <a:spcAft>
                <a:spcPts val="0"/>
              </a:spcAft>
              <a:defRPr/>
            </a:pPr>
            <a:r>
              <a:rPr lang="en-US" dirty="0">
                <a:latin typeface="+mn-lt"/>
                <a:cs typeface="+mn-cs"/>
              </a:rPr>
              <a:t>Introduce the idea of resiliency – discuss why this is important with the VUCA world of supply chain</a:t>
            </a:r>
          </a:p>
        </p:txBody>
      </p:sp>
      <p:sp>
        <p:nvSpPr>
          <p:cNvPr id="4" name="Slide Number Placeholder 3"/>
          <p:cNvSpPr>
            <a:spLocks noGrp="1"/>
          </p:cNvSpPr>
          <p:nvPr>
            <p:ph type="sldNum" sz="quarter" idx="10"/>
          </p:nvPr>
        </p:nvSpPr>
        <p:spPr/>
        <p:txBody>
          <a:bodyPr/>
          <a:lstStyle/>
          <a:p>
            <a:fld id="{566FCA5B-FBD5-42E4-ABCD-1C8C4A2C5A74}" type="slidenum">
              <a:rPr lang="en-US" smtClean="0"/>
              <a:t>10</a:t>
            </a:fld>
            <a:endParaRPr lang="en-US"/>
          </a:p>
        </p:txBody>
      </p:sp>
    </p:spTree>
    <p:extLst>
      <p:ext uri="{BB962C8B-B14F-4D97-AF65-F5344CB8AC3E}">
        <p14:creationId xmlns:p14="http://schemas.microsoft.com/office/powerpoint/2010/main" val="3653910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Arial" pitchFamily="34" charset="0"/>
              </a:rPr>
              <a:t>A non-business analogy is the human body, a </a:t>
            </a:r>
            <a:r>
              <a:rPr lang="en-US" sz="1200" b="0" i="0" u="none" strike="noStrike" kern="1200" baseline="0" dirty="0" err="1">
                <a:solidFill>
                  <a:schemeClr val="tx1"/>
                </a:solidFill>
                <a:latin typeface="Arial" pitchFamily="34" charset="0"/>
                <a:ea typeface="+mn-ea"/>
                <a:cs typeface="Arial" pitchFamily="34" charset="0"/>
              </a:rPr>
              <a:t>Altaly</a:t>
            </a:r>
            <a:r>
              <a:rPr lang="en-US" sz="1200" b="0" i="0" u="none" strike="noStrike" kern="1200" baseline="0" dirty="0">
                <a:solidFill>
                  <a:schemeClr val="tx1"/>
                </a:solidFill>
                <a:latin typeface="Arial" pitchFamily="34" charset="0"/>
                <a:ea typeface="+mn-ea"/>
                <a:cs typeface="Arial" pitchFamily="34" charset="0"/>
              </a:rPr>
              <a:t> complex system that must be able to perform three basic functions. The human body must be able to perform respiration (draw breath and pass oxygen to the blood) at a sufficient rate. The body then must also be able to circulate oxygenated blood throughout the body in a constant loop (pulse and blood pressure). Finally, the body must be able to maintain a fairly tight control zone of temperature or risk vital organ failure. These three basic functions essentially define what is known as the “vital signs.”</a:t>
            </a:r>
            <a:endParaRPr lang="en-US" dirty="0"/>
          </a:p>
        </p:txBody>
      </p:sp>
      <p:sp>
        <p:nvSpPr>
          <p:cNvPr id="4" name="Footer Placeholder 3"/>
          <p:cNvSpPr>
            <a:spLocks noGrp="1"/>
          </p:cNvSpPr>
          <p:nvPr>
            <p:ph type="ftr" sz="quarter" idx="4"/>
          </p:nvPr>
        </p:nvSpPr>
        <p:spPr/>
        <p:txBody>
          <a:bodyPr/>
          <a:lstStyle/>
          <a:p>
            <a:pPr marL="0" marR="0" lvl="0" indent="0" algn="l" defTabSz="94754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All material copyright Demand Driven Insitute.  All rights reserved  2019</a:t>
            </a:r>
          </a:p>
        </p:txBody>
      </p:sp>
      <p:sp>
        <p:nvSpPr>
          <p:cNvPr id="5" name="Slide Number Placeholder 4"/>
          <p:cNvSpPr>
            <a:spLocks noGrp="1"/>
          </p:cNvSpPr>
          <p:nvPr>
            <p:ph type="sldNum" sz="quarter" idx="5"/>
          </p:nvPr>
        </p:nvSpPr>
        <p:spPr/>
        <p:txBody>
          <a:bodyPr/>
          <a:lstStyle/>
          <a:p>
            <a:pPr marL="0" marR="0" lvl="0" indent="0" algn="r" defTabSz="947393" rtl="0" eaLnBrk="1" fontAlgn="base" latinLnBrk="0" hangingPunct="1">
              <a:lnSpc>
                <a:spcPct val="100000"/>
              </a:lnSpc>
              <a:spcBef>
                <a:spcPct val="0"/>
              </a:spcBef>
              <a:spcAft>
                <a:spcPct val="0"/>
              </a:spcAft>
              <a:buClrTx/>
              <a:buSzTx/>
              <a:buFontTx/>
              <a:buNone/>
              <a:tabLst/>
              <a:defRPr/>
            </a:pPr>
            <a:fld id="{A955612A-BC5C-43D0-A1EE-3FD53E32162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7393"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0228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72" eaLnBrk="1" fontAlgn="auto" hangingPunct="1">
              <a:spcBef>
                <a:spcPts val="0"/>
              </a:spcBef>
              <a:spcAft>
                <a:spcPts val="0"/>
              </a:spcAft>
              <a:defRPr/>
            </a:pPr>
            <a:r>
              <a:rPr lang="en-US" dirty="0">
                <a:latin typeface="+mn-lt"/>
                <a:cs typeface="+mn-cs"/>
              </a:rPr>
              <a:t>Before we get to the model itself, let’s talk about leadership’s basic challenge in a complex world.  There are three things that management must always be carefully thinking about and managing in order to avoid collapse.  </a:t>
            </a:r>
          </a:p>
          <a:p>
            <a:pPr defTabSz="914172" eaLnBrk="1" fontAlgn="auto" hangingPunct="1">
              <a:spcBef>
                <a:spcPts val="0"/>
              </a:spcBef>
              <a:spcAft>
                <a:spcPts val="0"/>
              </a:spcAft>
              <a:defRPr/>
            </a:pPr>
            <a:r>
              <a:rPr lang="en-US" dirty="0">
                <a:latin typeface="+mn-lt"/>
                <a:cs typeface="+mn-cs"/>
              </a:rPr>
              <a:t>*** The first is working capital which we will define as inventory, cash and credit.  </a:t>
            </a:r>
          </a:p>
          <a:p>
            <a:pPr defTabSz="914172" eaLnBrk="1" fontAlgn="auto" hangingPunct="1">
              <a:spcBef>
                <a:spcPts val="0"/>
              </a:spcBef>
              <a:spcAft>
                <a:spcPts val="0"/>
              </a:spcAft>
              <a:defRPr/>
            </a:pPr>
            <a:r>
              <a:rPr lang="en-US" dirty="0">
                <a:latin typeface="+mn-lt"/>
                <a:cs typeface="+mn-cs"/>
              </a:rPr>
              <a:t>*** The next is contribution margin.  Contribution margin is essentially the rate at which the company generates cash.  It is selling price minus variable costs minus period operating expenses.</a:t>
            </a:r>
          </a:p>
          <a:p>
            <a:pPr defTabSz="914172" eaLnBrk="1" fontAlgn="auto" hangingPunct="1">
              <a:spcBef>
                <a:spcPts val="0"/>
              </a:spcBef>
              <a:spcAft>
                <a:spcPts val="0"/>
              </a:spcAft>
              <a:defRPr/>
            </a:pPr>
            <a:r>
              <a:rPr lang="en-US" dirty="0">
                <a:latin typeface="+mn-lt"/>
                <a:cs typeface="+mn-cs"/>
              </a:rPr>
              <a:t>*** Finally there is something that we will simply call customer base.  This is market share, sales volume, service levels and quality – things connected to ensuring and growing a solid base of business for the enterprise.  In this graphic with these three critical considerations we see concentric circles.  The outer circles are the area of concern.  </a:t>
            </a:r>
          </a:p>
          <a:p>
            <a:pPr defTabSz="914172" eaLnBrk="1" fontAlgn="auto" hangingPunct="1">
              <a:spcBef>
                <a:spcPts val="0"/>
              </a:spcBef>
              <a:spcAft>
                <a:spcPts val="0"/>
              </a:spcAft>
              <a:defRPr/>
            </a:pPr>
            <a:r>
              <a:rPr lang="en-US" dirty="0">
                <a:latin typeface="+mn-lt"/>
                <a:cs typeface="+mn-cs"/>
              </a:rPr>
              <a:t>*** As we move farther out we get to what can be called the edge of chaos – a real threat to the organization.  </a:t>
            </a:r>
          </a:p>
          <a:p>
            <a:pPr defTabSz="914172" eaLnBrk="1" fontAlgn="auto" hangingPunct="1">
              <a:spcBef>
                <a:spcPts val="0"/>
              </a:spcBef>
              <a:spcAft>
                <a:spcPts val="0"/>
              </a:spcAft>
              <a:defRPr/>
            </a:pPr>
            <a:r>
              <a:rPr lang="en-US" dirty="0">
                <a:latin typeface="+mn-lt"/>
                <a:cs typeface="+mn-cs"/>
              </a:rPr>
              <a:t>*** The very outer ring is collapse – organization fails.  </a:t>
            </a:r>
          </a:p>
          <a:p>
            <a:pPr defTabSz="914172" eaLnBrk="1" fontAlgn="auto" hangingPunct="1">
              <a:spcBef>
                <a:spcPts val="0"/>
              </a:spcBef>
              <a:spcAft>
                <a:spcPts val="0"/>
              </a:spcAft>
              <a:defRPr/>
            </a:pPr>
            <a:r>
              <a:rPr lang="en-US" dirty="0">
                <a:latin typeface="+mn-lt"/>
                <a:cs typeface="+mn-cs"/>
              </a:rPr>
              <a:t>*** Any one of these considerations going past the edge of chaos can cause the organization to fail.  Thus when any one of these considerations moves into that edge of chaos then </a:t>
            </a:r>
            <a:r>
              <a:rPr lang="en-US" b="1" u="sng" dirty="0">
                <a:latin typeface="+mn-lt"/>
                <a:cs typeface="+mn-cs"/>
              </a:rPr>
              <a:t>signal strength will intensify</a:t>
            </a:r>
            <a:r>
              <a:rPr lang="en-US" dirty="0">
                <a:latin typeface="+mn-lt"/>
                <a:cs typeface="+mn-cs"/>
              </a:rPr>
              <a:t>, the organization will call “all hands on deck” to deal with the specific threat.  Of course there is a tension and connection between these three things.  Organizations must be careful not to over-compensate in one area or for a duration that might drive another over the edge.  </a:t>
            </a:r>
          </a:p>
          <a:p>
            <a:pPr defTabSz="914172" eaLnBrk="1" fontAlgn="auto" hangingPunct="1">
              <a:spcBef>
                <a:spcPts val="0"/>
              </a:spcBef>
              <a:spcAft>
                <a:spcPts val="0"/>
              </a:spcAft>
              <a:defRPr/>
            </a:pPr>
            <a:r>
              <a:rPr lang="en-US" dirty="0">
                <a:latin typeface="+mn-lt"/>
                <a:cs typeface="+mn-cs"/>
              </a:rPr>
              <a:t>*** Management must constantly fight this battle in a highly complex and volatile environment now and in the future – that is simply their job.  Some teams are much better at it than others – especially when they have a framework to tell them what is relevant.</a:t>
            </a:r>
          </a:p>
          <a:p>
            <a:endParaRPr lang="en-US" dirty="0"/>
          </a:p>
        </p:txBody>
      </p:sp>
      <p:sp>
        <p:nvSpPr>
          <p:cNvPr id="4" name="Slide Number Placeholder 3"/>
          <p:cNvSpPr>
            <a:spLocks noGrp="1"/>
          </p:cNvSpPr>
          <p:nvPr>
            <p:ph type="sldNum" sz="quarter" idx="10"/>
          </p:nvPr>
        </p:nvSpPr>
        <p:spPr/>
        <p:txBody>
          <a:bodyPr/>
          <a:lstStyle/>
          <a:p>
            <a:pPr marL="0" marR="0" lvl="0" indent="0" algn="r" defTabSz="947393" rtl="0" eaLnBrk="1" fontAlgn="base" latinLnBrk="0" hangingPunct="1">
              <a:lnSpc>
                <a:spcPct val="100000"/>
              </a:lnSpc>
              <a:spcBef>
                <a:spcPct val="0"/>
              </a:spcBef>
              <a:spcAft>
                <a:spcPct val="0"/>
              </a:spcAft>
              <a:buClrTx/>
              <a:buSzTx/>
              <a:buFontTx/>
              <a:buNone/>
              <a:tabLst/>
              <a:defRPr/>
            </a:pPr>
            <a:fld id="{566FCA5B-FBD5-42E4-ABCD-1C8C4A2C5A7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7393"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534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72" eaLnBrk="1" fontAlgn="auto" hangingPunct="1">
              <a:spcBef>
                <a:spcPts val="0"/>
              </a:spcBef>
              <a:spcAft>
                <a:spcPts val="0"/>
              </a:spcAft>
              <a:defRPr/>
            </a:pPr>
            <a:r>
              <a:rPr lang="en-US" dirty="0">
                <a:latin typeface="+mn-lt"/>
                <a:cs typeface="+mn-cs"/>
              </a:rPr>
              <a:t>Here are three scenarios.  In each case we have plotted the relative positions of each of the three considerations.  Which scenario is healthier?  </a:t>
            </a:r>
          </a:p>
          <a:p>
            <a:pPr defTabSz="914172" eaLnBrk="1" fontAlgn="auto" hangingPunct="1">
              <a:spcBef>
                <a:spcPts val="0"/>
              </a:spcBef>
              <a:spcAft>
                <a:spcPts val="0"/>
              </a:spcAft>
              <a:defRPr/>
            </a:pPr>
            <a:r>
              <a:rPr lang="en-US" dirty="0">
                <a:latin typeface="+mn-lt"/>
                <a:cs typeface="+mn-cs"/>
              </a:rPr>
              <a:t>*** The first scenario may represent a company that is performing relatively well with regard to </a:t>
            </a:r>
            <a:r>
              <a:rPr lang="en-US" dirty="0" err="1">
                <a:latin typeface="+mn-lt"/>
                <a:cs typeface="+mn-cs"/>
              </a:rPr>
              <a:t>Margen</a:t>
            </a:r>
            <a:r>
              <a:rPr lang="en-US" dirty="0">
                <a:latin typeface="+mn-lt"/>
                <a:cs typeface="+mn-cs"/>
              </a:rPr>
              <a:t> de </a:t>
            </a:r>
            <a:r>
              <a:rPr lang="en-US" dirty="0" err="1">
                <a:latin typeface="+mn-lt"/>
                <a:cs typeface="+mn-cs"/>
              </a:rPr>
              <a:t>Contribución</a:t>
            </a:r>
            <a:r>
              <a:rPr lang="en-US" dirty="0">
                <a:latin typeface="+mn-lt"/>
                <a:cs typeface="+mn-cs"/>
              </a:rPr>
              <a:t> and the market but is suffering from a Capital de </a:t>
            </a:r>
            <a:r>
              <a:rPr lang="en-US" dirty="0" err="1">
                <a:latin typeface="+mn-lt"/>
                <a:cs typeface="+mn-cs"/>
              </a:rPr>
              <a:t>Trabajo</a:t>
            </a:r>
            <a:r>
              <a:rPr lang="en-US" dirty="0">
                <a:latin typeface="+mn-lt"/>
                <a:cs typeface="+mn-cs"/>
              </a:rPr>
              <a:t> crisis.  </a:t>
            </a:r>
          </a:p>
          <a:p>
            <a:pPr defTabSz="914172" eaLnBrk="1" fontAlgn="auto" hangingPunct="1">
              <a:spcBef>
                <a:spcPts val="0"/>
              </a:spcBef>
              <a:spcAft>
                <a:spcPts val="0"/>
              </a:spcAft>
              <a:defRPr/>
            </a:pPr>
            <a:r>
              <a:rPr lang="en-US" dirty="0">
                <a:latin typeface="+mn-lt"/>
                <a:cs typeface="+mn-cs"/>
              </a:rPr>
              <a:t>*** The second scenario depicts a company that is failing to generate cash and is suffering from a Capital de </a:t>
            </a:r>
            <a:r>
              <a:rPr lang="en-US" dirty="0" err="1">
                <a:latin typeface="+mn-lt"/>
                <a:cs typeface="+mn-cs"/>
              </a:rPr>
              <a:t>Trabajo</a:t>
            </a:r>
            <a:r>
              <a:rPr lang="en-US" dirty="0">
                <a:latin typeface="+mn-lt"/>
                <a:cs typeface="+mn-cs"/>
              </a:rPr>
              <a:t> crunch.  </a:t>
            </a:r>
          </a:p>
          <a:p>
            <a:pPr defTabSz="914172" eaLnBrk="1" fontAlgn="auto" hangingPunct="1">
              <a:spcBef>
                <a:spcPts val="0"/>
              </a:spcBef>
              <a:spcAft>
                <a:spcPts val="0"/>
              </a:spcAft>
              <a:defRPr/>
            </a:pPr>
            <a:r>
              <a:rPr lang="en-US" dirty="0">
                <a:latin typeface="+mn-lt"/>
                <a:cs typeface="+mn-cs"/>
              </a:rPr>
              <a:t>*** The third scenario is a company that is generating a Alta amount of cash, has abundant Capital de </a:t>
            </a:r>
            <a:r>
              <a:rPr lang="en-US" dirty="0" err="1">
                <a:latin typeface="+mn-lt"/>
                <a:cs typeface="+mn-cs"/>
              </a:rPr>
              <a:t>Trabajo</a:t>
            </a:r>
            <a:r>
              <a:rPr lang="en-US" dirty="0">
                <a:latin typeface="+mn-lt"/>
                <a:cs typeface="+mn-cs"/>
              </a:rPr>
              <a:t> and a well defended and growing base of customers.  It should be pointed out that all three of these scenarios are simply a point in time reference, in fact it could be the same company just at different points in time.  The picture and tension between our three important considerations is constantly shifting.  But how can we hope to manage this </a:t>
            </a:r>
            <a:r>
              <a:rPr lang="en-US" dirty="0" err="1">
                <a:latin typeface="+mn-lt"/>
                <a:cs typeface="+mn-cs"/>
              </a:rPr>
              <a:t>Altaly</a:t>
            </a:r>
            <a:r>
              <a:rPr lang="en-US" dirty="0">
                <a:latin typeface="+mn-lt"/>
                <a:cs typeface="+mn-cs"/>
              </a:rPr>
              <a:t> complex picture? – Also - </a:t>
            </a:r>
            <a:r>
              <a:rPr lang="en-US" dirty="0"/>
              <a:t>The connections between the three will never touch. This is primarily because expectations should change – the pie gets bigger.</a:t>
            </a:r>
          </a:p>
          <a:p>
            <a:pPr defTabSz="914172" eaLnBrk="1" fontAlgn="auto" hangingPunct="1">
              <a:spcBef>
                <a:spcPts val="0"/>
              </a:spcBef>
              <a:spcAft>
                <a:spcPts val="0"/>
              </a:spcAft>
              <a:defRPr/>
            </a:pPr>
            <a:endParaRPr lang="en-US" dirty="0">
              <a:latin typeface="+mn-lt"/>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47393" rtl="0" eaLnBrk="1" fontAlgn="base" latinLnBrk="0" hangingPunct="1">
              <a:lnSpc>
                <a:spcPct val="100000"/>
              </a:lnSpc>
              <a:spcBef>
                <a:spcPct val="0"/>
              </a:spcBef>
              <a:spcAft>
                <a:spcPct val="0"/>
              </a:spcAft>
              <a:buClrTx/>
              <a:buSzTx/>
              <a:buFontTx/>
              <a:buNone/>
              <a:tabLst/>
              <a:defRPr/>
            </a:pPr>
            <a:fld id="{566FCA5B-FBD5-42E4-ABCD-1C8C4A2C5A7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7393"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3981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73E1A-59D9-A0F8-30A1-76300ACF6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5A46E-A71C-7355-D10A-528DFD3FFEBC}"/>
              </a:ext>
            </a:extLst>
          </p:cNvPr>
          <p:cNvSpPr>
            <a:spLocks noGrp="1" noRot="1" noChangeAspect="1"/>
          </p:cNvSpPr>
          <p:nvPr>
            <p:ph type="sldImg"/>
          </p:nvPr>
        </p:nvSpPr>
        <p:spPr>
          <a:xfrm>
            <a:off x="457200" y="720725"/>
            <a:ext cx="6400800" cy="3602038"/>
          </a:xfrm>
        </p:spPr>
      </p:sp>
      <p:sp>
        <p:nvSpPr>
          <p:cNvPr id="3" name="Notes Placeholder 2">
            <a:extLst>
              <a:ext uri="{FF2B5EF4-FFF2-40B4-BE49-F238E27FC236}">
                <a16:creationId xmlns:a16="http://schemas.microsoft.com/office/drawing/2014/main" id="{59884D43-0FF6-937D-035A-5E272ED7BFA5}"/>
              </a:ext>
            </a:extLst>
          </p:cNvPr>
          <p:cNvSpPr>
            <a:spLocks noGrp="1"/>
          </p:cNvSpPr>
          <p:nvPr>
            <p:ph type="body" idx="1"/>
          </p:nvPr>
        </p:nvSpPr>
        <p:spPr/>
        <p:txBody>
          <a:bodyPr/>
          <a:lstStyle/>
          <a:p>
            <a:r>
              <a:rPr lang="en-US" dirty="0"/>
              <a:t>Una </a:t>
            </a:r>
            <a:r>
              <a:rPr lang="en-US" dirty="0" err="1"/>
              <a:t>explicación</a:t>
            </a:r>
            <a:r>
              <a:rPr lang="en-US" dirty="0"/>
              <a:t> de por </a:t>
            </a:r>
            <a:r>
              <a:rPr lang="en-US" dirty="0" err="1"/>
              <a:t>qué</a:t>
            </a:r>
            <a:r>
              <a:rPr lang="en-US" dirty="0"/>
              <a:t> no </a:t>
            </a:r>
            <a:r>
              <a:rPr lang="en-US" dirty="0" err="1"/>
              <a:t>estamos</a:t>
            </a:r>
            <a:r>
              <a:rPr lang="en-US" dirty="0"/>
              <a:t> </a:t>
            </a:r>
            <a:r>
              <a:rPr lang="en-US" dirty="0" err="1"/>
              <a:t>pudiendo</a:t>
            </a:r>
            <a:r>
              <a:rPr lang="en-US" dirty="0"/>
              <a:t> </a:t>
            </a:r>
            <a:r>
              <a:rPr lang="en-US" dirty="0" err="1"/>
              <a:t>adaptar</a:t>
            </a:r>
            <a:r>
              <a:rPr lang="en-US" dirty="0"/>
              <a:t> </a:t>
            </a:r>
            <a:r>
              <a:rPr lang="en-US" dirty="0" err="1"/>
              <a:t>nuestras</a:t>
            </a:r>
            <a:r>
              <a:rPr lang="en-US" dirty="0"/>
              <a:t> </a:t>
            </a:r>
            <a:r>
              <a:rPr lang="en-US" dirty="0" err="1"/>
              <a:t>empresas</a:t>
            </a:r>
            <a:r>
              <a:rPr lang="en-US" dirty="0"/>
              <a:t> a la </a:t>
            </a:r>
            <a:r>
              <a:rPr lang="en-US" dirty="0" err="1"/>
              <a:t>creciente</a:t>
            </a:r>
            <a:r>
              <a:rPr lang="en-US" dirty="0"/>
              <a:t> </a:t>
            </a:r>
            <a:r>
              <a:rPr lang="en-US" dirty="0" err="1"/>
              <a:t>complejidad</a:t>
            </a:r>
            <a:r>
              <a:rPr lang="en-US" dirty="0"/>
              <a:t> y </a:t>
            </a:r>
            <a:r>
              <a:rPr lang="en-US" dirty="0" err="1"/>
              <a:t>variabilidad</a:t>
            </a:r>
            <a:r>
              <a:rPr lang="en-US" dirty="0"/>
              <a:t> es que no </a:t>
            </a:r>
            <a:r>
              <a:rPr lang="en-US" dirty="0" err="1"/>
              <a:t>estamos</a:t>
            </a:r>
            <a:r>
              <a:rPr lang="en-US" dirty="0"/>
              <a:t> </a:t>
            </a:r>
            <a:r>
              <a:rPr lang="en-US" dirty="0" err="1"/>
              <a:t>pudiendo</a:t>
            </a:r>
            <a:r>
              <a:rPr lang="en-US" dirty="0"/>
              <a:t> absorber la </a:t>
            </a:r>
            <a:r>
              <a:rPr lang="en-US" dirty="0" err="1"/>
              <a:t>variabilidad</a:t>
            </a:r>
            <a:r>
              <a:rPr lang="en-US" dirty="0"/>
              <a:t> para </a:t>
            </a:r>
            <a:r>
              <a:rPr lang="en-US" dirty="0" err="1"/>
              <a:t>construir</a:t>
            </a:r>
            <a:r>
              <a:rPr lang="en-US" dirty="0"/>
              <a:t> </a:t>
            </a:r>
            <a:r>
              <a:rPr lang="en-US" dirty="0" err="1"/>
              <a:t>empresas</a:t>
            </a:r>
            <a:r>
              <a:rPr lang="en-US" dirty="0"/>
              <a:t> mas </a:t>
            </a:r>
            <a:r>
              <a:rPr lang="en-US" dirty="0" err="1"/>
              <a:t>resilientes</a:t>
            </a:r>
            <a:r>
              <a:rPr lang="en-US" dirty="0"/>
              <a:t>, y mas bien la </a:t>
            </a:r>
            <a:r>
              <a:rPr lang="en-US" dirty="0" err="1"/>
              <a:t>estamos</a:t>
            </a:r>
            <a:r>
              <a:rPr lang="en-US" dirty="0"/>
              <a:t> </a:t>
            </a:r>
            <a:r>
              <a:rPr lang="en-US" dirty="0" err="1"/>
              <a:t>generando</a:t>
            </a:r>
            <a:r>
              <a:rPr lang="en-US" dirty="0"/>
              <a:t>: </a:t>
            </a:r>
            <a:r>
              <a:rPr lang="en-US" dirty="0" err="1"/>
              <a:t>nuestro</a:t>
            </a:r>
            <a:r>
              <a:rPr lang="en-US" dirty="0"/>
              <a:t> </a:t>
            </a:r>
            <a:r>
              <a:rPr lang="en-US" dirty="0" err="1"/>
              <a:t>modelo</a:t>
            </a:r>
            <a:r>
              <a:rPr lang="en-US" dirty="0"/>
              <a:t> de </a:t>
            </a:r>
            <a:r>
              <a:rPr lang="en-US" dirty="0" err="1"/>
              <a:t>planeación</a:t>
            </a:r>
            <a:r>
              <a:rPr lang="en-US" dirty="0"/>
              <a:t> para </a:t>
            </a:r>
            <a:r>
              <a:rPr lang="en-US" dirty="0" err="1"/>
              <a:t>funcionar</a:t>
            </a:r>
            <a:r>
              <a:rPr lang="en-US" dirty="0"/>
              <a:t> bien, </a:t>
            </a:r>
            <a:r>
              <a:rPr lang="en-US" dirty="0" err="1"/>
              <a:t>supone</a:t>
            </a:r>
            <a:r>
              <a:rPr lang="en-US" dirty="0"/>
              <a:t> que la </a:t>
            </a:r>
            <a:r>
              <a:rPr lang="en-US" dirty="0" err="1"/>
              <a:t>señal</a:t>
            </a:r>
            <a:r>
              <a:rPr lang="en-US" dirty="0"/>
              <a:t> de </a:t>
            </a:r>
            <a:r>
              <a:rPr lang="en-US" dirty="0" err="1"/>
              <a:t>demanda</a:t>
            </a:r>
            <a:r>
              <a:rPr lang="en-US" dirty="0"/>
              <a:t> es </a:t>
            </a:r>
            <a:r>
              <a:rPr lang="en-US" dirty="0" err="1"/>
              <a:t>predecible</a:t>
            </a:r>
            <a:r>
              <a:rPr lang="en-US" dirty="0"/>
              <a:t>, </a:t>
            </a:r>
            <a:r>
              <a:rPr lang="en-US" dirty="0" err="1"/>
              <a:t>pero</a:t>
            </a:r>
            <a:r>
              <a:rPr lang="en-US" dirty="0"/>
              <a:t> </a:t>
            </a:r>
            <a:r>
              <a:rPr lang="en-US" dirty="0" err="1"/>
              <a:t>el</a:t>
            </a:r>
            <a:r>
              <a:rPr lang="en-US" dirty="0"/>
              <a:t> error </a:t>
            </a:r>
            <a:r>
              <a:rPr lang="en-US" dirty="0" err="1"/>
              <a:t>asociado</a:t>
            </a:r>
            <a:r>
              <a:rPr lang="en-US" dirty="0"/>
              <a:t> a </a:t>
            </a:r>
            <a:r>
              <a:rPr lang="en-US" dirty="0" err="1"/>
              <a:t>esos</a:t>
            </a:r>
            <a:r>
              <a:rPr lang="en-US" dirty="0"/>
              <a:t> </a:t>
            </a:r>
            <a:r>
              <a:rPr lang="en-US" dirty="0" err="1"/>
              <a:t>números</a:t>
            </a:r>
            <a:r>
              <a:rPr lang="en-US" dirty="0"/>
              <a:t> es </a:t>
            </a:r>
            <a:r>
              <a:rPr lang="en-US" dirty="0" err="1"/>
              <a:t>muy</a:t>
            </a:r>
            <a:r>
              <a:rPr lang="en-US" dirty="0"/>
              <a:t> </a:t>
            </a:r>
            <a:r>
              <a:rPr lang="en-US" dirty="0" err="1"/>
              <a:t>grande</a:t>
            </a:r>
            <a:r>
              <a:rPr lang="en-US" dirty="0"/>
              <a:t> y </a:t>
            </a:r>
            <a:r>
              <a:rPr lang="en-US" dirty="0" err="1"/>
              <a:t>eso</a:t>
            </a:r>
            <a:r>
              <a:rPr lang="en-US" dirty="0"/>
              <a:t> termina </a:t>
            </a:r>
            <a:r>
              <a:rPr lang="en-US" dirty="0" err="1"/>
              <a:t>creando</a:t>
            </a:r>
            <a:r>
              <a:rPr lang="en-US" dirty="0"/>
              <a:t> </a:t>
            </a:r>
            <a:r>
              <a:rPr lang="en-US" dirty="0" err="1"/>
              <a:t>más</a:t>
            </a:r>
            <a:r>
              <a:rPr lang="en-US" dirty="0"/>
              <a:t> </a:t>
            </a:r>
            <a:r>
              <a:rPr lang="en-US" dirty="0" err="1"/>
              <a:t>variabilidad</a:t>
            </a:r>
            <a:r>
              <a:rPr lang="en-US" dirty="0"/>
              <a:t> </a:t>
            </a:r>
            <a:r>
              <a:rPr lang="en-US" dirty="0" err="1"/>
              <a:t>en</a:t>
            </a:r>
            <a:r>
              <a:rPr lang="en-US" dirty="0"/>
              <a:t> </a:t>
            </a:r>
            <a:r>
              <a:rPr lang="en-US" dirty="0" err="1"/>
              <a:t>vez</a:t>
            </a:r>
            <a:r>
              <a:rPr lang="en-US" dirty="0"/>
              <a:t> de </a:t>
            </a:r>
            <a:r>
              <a:rPr lang="en-US" dirty="0" err="1"/>
              <a:t>abosrberla</a:t>
            </a:r>
            <a:r>
              <a:rPr lang="en-US" dirty="0"/>
              <a:t>!</a:t>
            </a:r>
          </a:p>
        </p:txBody>
      </p:sp>
      <p:sp>
        <p:nvSpPr>
          <p:cNvPr id="4" name="Slide Number Placeholder 3">
            <a:extLst>
              <a:ext uri="{FF2B5EF4-FFF2-40B4-BE49-F238E27FC236}">
                <a16:creationId xmlns:a16="http://schemas.microsoft.com/office/drawing/2014/main" id="{5139491A-DB35-8FF6-27E9-C359FA23697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55612A-BC5C-43D0-A1EE-3FD53E32162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0139BAC-4334-4051-99CB-FA5103905FC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All material copyright Demand Driven Insitute.  All rights reserved  2017</a:t>
            </a:r>
          </a:p>
        </p:txBody>
      </p:sp>
    </p:spTree>
    <p:extLst>
      <p:ext uri="{BB962C8B-B14F-4D97-AF65-F5344CB8AC3E}">
        <p14:creationId xmlns:p14="http://schemas.microsoft.com/office/powerpoint/2010/main" val="896781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ED70E-FC57-7DA6-8233-4874D4295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9C87E-4729-154E-81EC-CAEEC0E615E2}"/>
              </a:ext>
            </a:extLst>
          </p:cNvPr>
          <p:cNvSpPr>
            <a:spLocks noGrp="1" noRot="1" noChangeAspect="1"/>
          </p:cNvSpPr>
          <p:nvPr>
            <p:ph type="sldImg"/>
          </p:nvPr>
        </p:nvSpPr>
        <p:spPr>
          <a:xfrm>
            <a:off x="457200" y="720725"/>
            <a:ext cx="6400800" cy="3602038"/>
          </a:xfrm>
        </p:spPr>
      </p:sp>
      <p:sp>
        <p:nvSpPr>
          <p:cNvPr id="3" name="Notes Placeholder 2">
            <a:extLst>
              <a:ext uri="{FF2B5EF4-FFF2-40B4-BE49-F238E27FC236}">
                <a16:creationId xmlns:a16="http://schemas.microsoft.com/office/drawing/2014/main" id="{FF8570CA-F9A2-7CFB-8520-75A03290A9B3}"/>
              </a:ext>
            </a:extLst>
          </p:cNvPr>
          <p:cNvSpPr>
            <a:spLocks noGrp="1"/>
          </p:cNvSpPr>
          <p:nvPr>
            <p:ph type="body" idx="1"/>
          </p:nvPr>
        </p:nvSpPr>
        <p:spPr/>
        <p:txBody>
          <a:bodyPr/>
          <a:lstStyle/>
          <a:p>
            <a:r>
              <a:rPr lang="en-US" dirty="0"/>
              <a:t>Una </a:t>
            </a:r>
            <a:r>
              <a:rPr lang="en-US" dirty="0" err="1"/>
              <a:t>explicación</a:t>
            </a:r>
            <a:r>
              <a:rPr lang="en-US" dirty="0"/>
              <a:t> de por </a:t>
            </a:r>
            <a:r>
              <a:rPr lang="en-US" dirty="0" err="1"/>
              <a:t>qué</a:t>
            </a:r>
            <a:r>
              <a:rPr lang="en-US" dirty="0"/>
              <a:t> no </a:t>
            </a:r>
            <a:r>
              <a:rPr lang="en-US" dirty="0" err="1"/>
              <a:t>estamos</a:t>
            </a:r>
            <a:r>
              <a:rPr lang="en-US" dirty="0"/>
              <a:t> </a:t>
            </a:r>
            <a:r>
              <a:rPr lang="en-US" dirty="0" err="1"/>
              <a:t>pudiendo</a:t>
            </a:r>
            <a:r>
              <a:rPr lang="en-US" dirty="0"/>
              <a:t> </a:t>
            </a:r>
            <a:r>
              <a:rPr lang="en-US" dirty="0" err="1"/>
              <a:t>adaptar</a:t>
            </a:r>
            <a:r>
              <a:rPr lang="en-US" dirty="0"/>
              <a:t> </a:t>
            </a:r>
            <a:r>
              <a:rPr lang="en-US" dirty="0" err="1"/>
              <a:t>nuestras</a:t>
            </a:r>
            <a:r>
              <a:rPr lang="en-US" dirty="0"/>
              <a:t> </a:t>
            </a:r>
            <a:r>
              <a:rPr lang="en-US" dirty="0" err="1"/>
              <a:t>empresas</a:t>
            </a:r>
            <a:r>
              <a:rPr lang="en-US" dirty="0"/>
              <a:t> a la </a:t>
            </a:r>
            <a:r>
              <a:rPr lang="en-US" dirty="0" err="1"/>
              <a:t>creciente</a:t>
            </a:r>
            <a:r>
              <a:rPr lang="en-US" dirty="0"/>
              <a:t> </a:t>
            </a:r>
            <a:r>
              <a:rPr lang="en-US" dirty="0" err="1"/>
              <a:t>complejidad</a:t>
            </a:r>
            <a:r>
              <a:rPr lang="en-US" dirty="0"/>
              <a:t> y </a:t>
            </a:r>
            <a:r>
              <a:rPr lang="en-US" dirty="0" err="1"/>
              <a:t>variabilidad</a:t>
            </a:r>
            <a:r>
              <a:rPr lang="en-US" dirty="0"/>
              <a:t> es que no </a:t>
            </a:r>
            <a:r>
              <a:rPr lang="en-US" dirty="0" err="1"/>
              <a:t>estamos</a:t>
            </a:r>
            <a:r>
              <a:rPr lang="en-US" dirty="0"/>
              <a:t> </a:t>
            </a:r>
            <a:r>
              <a:rPr lang="en-US" dirty="0" err="1"/>
              <a:t>pudiendo</a:t>
            </a:r>
            <a:r>
              <a:rPr lang="en-US" dirty="0"/>
              <a:t> absorber la </a:t>
            </a:r>
            <a:r>
              <a:rPr lang="en-US" dirty="0" err="1"/>
              <a:t>variabilidad</a:t>
            </a:r>
            <a:r>
              <a:rPr lang="en-US" dirty="0"/>
              <a:t> para </a:t>
            </a:r>
            <a:r>
              <a:rPr lang="en-US" dirty="0" err="1"/>
              <a:t>construir</a:t>
            </a:r>
            <a:r>
              <a:rPr lang="en-US" dirty="0"/>
              <a:t> </a:t>
            </a:r>
            <a:r>
              <a:rPr lang="en-US" dirty="0" err="1"/>
              <a:t>empresas</a:t>
            </a:r>
            <a:r>
              <a:rPr lang="en-US" dirty="0"/>
              <a:t> mas </a:t>
            </a:r>
            <a:r>
              <a:rPr lang="en-US" dirty="0" err="1"/>
              <a:t>resilientes</a:t>
            </a:r>
            <a:r>
              <a:rPr lang="en-US" dirty="0"/>
              <a:t>, y mas bien la </a:t>
            </a:r>
            <a:r>
              <a:rPr lang="en-US" dirty="0" err="1"/>
              <a:t>estamos</a:t>
            </a:r>
            <a:r>
              <a:rPr lang="en-US" dirty="0"/>
              <a:t> </a:t>
            </a:r>
            <a:r>
              <a:rPr lang="en-US" dirty="0" err="1"/>
              <a:t>generando</a:t>
            </a:r>
            <a:r>
              <a:rPr lang="en-US" dirty="0"/>
              <a:t>: </a:t>
            </a:r>
            <a:r>
              <a:rPr lang="en-US" dirty="0" err="1"/>
              <a:t>nuestro</a:t>
            </a:r>
            <a:r>
              <a:rPr lang="en-US" dirty="0"/>
              <a:t> </a:t>
            </a:r>
            <a:r>
              <a:rPr lang="en-US" dirty="0" err="1"/>
              <a:t>modelo</a:t>
            </a:r>
            <a:r>
              <a:rPr lang="en-US" dirty="0"/>
              <a:t> de </a:t>
            </a:r>
            <a:r>
              <a:rPr lang="en-US" dirty="0" err="1"/>
              <a:t>planeación</a:t>
            </a:r>
            <a:r>
              <a:rPr lang="en-US" dirty="0"/>
              <a:t> para </a:t>
            </a:r>
            <a:r>
              <a:rPr lang="en-US" dirty="0" err="1"/>
              <a:t>funcionar</a:t>
            </a:r>
            <a:r>
              <a:rPr lang="en-US" dirty="0"/>
              <a:t> bien, </a:t>
            </a:r>
            <a:r>
              <a:rPr lang="en-US" dirty="0" err="1"/>
              <a:t>supone</a:t>
            </a:r>
            <a:r>
              <a:rPr lang="en-US" dirty="0"/>
              <a:t> que la </a:t>
            </a:r>
            <a:r>
              <a:rPr lang="en-US" dirty="0" err="1"/>
              <a:t>señal</a:t>
            </a:r>
            <a:r>
              <a:rPr lang="en-US" dirty="0"/>
              <a:t> de </a:t>
            </a:r>
            <a:r>
              <a:rPr lang="en-US" dirty="0" err="1"/>
              <a:t>demanda</a:t>
            </a:r>
            <a:r>
              <a:rPr lang="en-US" dirty="0"/>
              <a:t> es </a:t>
            </a:r>
            <a:r>
              <a:rPr lang="en-US" dirty="0" err="1"/>
              <a:t>predecible</a:t>
            </a:r>
            <a:r>
              <a:rPr lang="en-US" dirty="0"/>
              <a:t>, </a:t>
            </a:r>
            <a:r>
              <a:rPr lang="en-US" dirty="0" err="1"/>
              <a:t>pero</a:t>
            </a:r>
            <a:r>
              <a:rPr lang="en-US" dirty="0"/>
              <a:t> </a:t>
            </a:r>
            <a:r>
              <a:rPr lang="en-US" dirty="0" err="1"/>
              <a:t>el</a:t>
            </a:r>
            <a:r>
              <a:rPr lang="en-US" dirty="0"/>
              <a:t> error </a:t>
            </a:r>
            <a:r>
              <a:rPr lang="en-US" dirty="0" err="1"/>
              <a:t>asociado</a:t>
            </a:r>
            <a:r>
              <a:rPr lang="en-US" dirty="0"/>
              <a:t> a </a:t>
            </a:r>
            <a:r>
              <a:rPr lang="en-US" dirty="0" err="1"/>
              <a:t>esos</a:t>
            </a:r>
            <a:r>
              <a:rPr lang="en-US" dirty="0"/>
              <a:t> </a:t>
            </a:r>
            <a:r>
              <a:rPr lang="en-US" dirty="0" err="1"/>
              <a:t>números</a:t>
            </a:r>
            <a:r>
              <a:rPr lang="en-US" dirty="0"/>
              <a:t> es </a:t>
            </a:r>
            <a:r>
              <a:rPr lang="en-US" dirty="0" err="1"/>
              <a:t>muy</a:t>
            </a:r>
            <a:r>
              <a:rPr lang="en-US" dirty="0"/>
              <a:t> </a:t>
            </a:r>
            <a:r>
              <a:rPr lang="en-US" dirty="0" err="1"/>
              <a:t>grande</a:t>
            </a:r>
            <a:r>
              <a:rPr lang="en-US" dirty="0"/>
              <a:t> y </a:t>
            </a:r>
            <a:r>
              <a:rPr lang="en-US" dirty="0" err="1"/>
              <a:t>eso</a:t>
            </a:r>
            <a:r>
              <a:rPr lang="en-US" dirty="0"/>
              <a:t> termina </a:t>
            </a:r>
            <a:r>
              <a:rPr lang="en-US" dirty="0" err="1"/>
              <a:t>creando</a:t>
            </a:r>
            <a:r>
              <a:rPr lang="en-US" dirty="0"/>
              <a:t> </a:t>
            </a:r>
            <a:r>
              <a:rPr lang="en-US" dirty="0" err="1"/>
              <a:t>más</a:t>
            </a:r>
            <a:r>
              <a:rPr lang="en-US" dirty="0"/>
              <a:t> </a:t>
            </a:r>
            <a:r>
              <a:rPr lang="en-US" dirty="0" err="1"/>
              <a:t>variabilidad</a:t>
            </a:r>
            <a:r>
              <a:rPr lang="en-US" dirty="0"/>
              <a:t> </a:t>
            </a:r>
            <a:r>
              <a:rPr lang="en-US" dirty="0" err="1"/>
              <a:t>en</a:t>
            </a:r>
            <a:r>
              <a:rPr lang="en-US" dirty="0"/>
              <a:t> </a:t>
            </a:r>
            <a:r>
              <a:rPr lang="en-US" dirty="0" err="1"/>
              <a:t>vez</a:t>
            </a:r>
            <a:r>
              <a:rPr lang="en-US" dirty="0"/>
              <a:t> de </a:t>
            </a:r>
            <a:r>
              <a:rPr lang="en-US" dirty="0" err="1"/>
              <a:t>abosrberla</a:t>
            </a:r>
            <a:r>
              <a:rPr lang="en-US" dirty="0"/>
              <a:t>!</a:t>
            </a:r>
          </a:p>
        </p:txBody>
      </p:sp>
      <p:sp>
        <p:nvSpPr>
          <p:cNvPr id="4" name="Slide Number Placeholder 3">
            <a:extLst>
              <a:ext uri="{FF2B5EF4-FFF2-40B4-BE49-F238E27FC236}">
                <a16:creationId xmlns:a16="http://schemas.microsoft.com/office/drawing/2014/main" id="{74AA9D96-2151-C3B8-9649-0C95BC1C5C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55612A-BC5C-43D0-A1EE-3FD53E32162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AE3A69A-055E-8F01-6229-E3E6A85B8DB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All material copyright Demand Driven Insitute.  All rights reserved  2017</a:t>
            </a:r>
          </a:p>
        </p:txBody>
      </p:sp>
    </p:spTree>
    <p:extLst>
      <p:ext uri="{BB962C8B-B14F-4D97-AF65-F5344CB8AC3E}">
        <p14:creationId xmlns:p14="http://schemas.microsoft.com/office/powerpoint/2010/main" val="95037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This is a very old sentence written by Dick Ling in the 80’s and only one word had to be changed when his S&amp;OP process connected with DDAE.  That word is “relevant”.  It was clear that there was a need but at the time there was not an understanding of how to do it.  This changed with the introduction of Demand Driven Adaptive Enterprise Model.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rgbClr val="FFFFFF"/>
                </a:solidFill>
                <a:latin typeface="+mn-lt"/>
                <a:ea typeface="+mn-ea"/>
                <a:cs typeface="+mn-cs"/>
              </a:rPr>
              <a:t>Then… today, Adaptive S&amp;OP is about </a:t>
            </a:r>
            <a:r>
              <a:rPr lang="en-US" sz="1200" b="1" i="1" kern="1200" dirty="0">
                <a:solidFill>
                  <a:srgbClr val="FFFFFF"/>
                </a:solidFill>
                <a:latin typeface="+mn-lt"/>
                <a:ea typeface="+mn-ea"/>
                <a:cs typeface="+mn-cs"/>
              </a:rPr>
              <a:t>relevant information</a:t>
            </a:r>
            <a:r>
              <a:rPr lang="en-US" sz="1200" i="1" kern="1200" dirty="0">
                <a:solidFill>
                  <a:srgbClr val="FFFFFF"/>
                </a:solidFill>
                <a:latin typeface="+mn-lt"/>
                <a:ea typeface="+mn-ea"/>
                <a:cs typeface="+mn-cs"/>
              </a:rPr>
              <a:t> as well! WHY?</a:t>
            </a:r>
          </a:p>
          <a:p>
            <a:r>
              <a:rPr lang="en-US" dirty="0"/>
              <a:t>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3AC29E-AB89-4887-85A9-FDA47067F4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200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The flow equation makes good common sense but the reason that many enterprises fail to embrace flow is because the equation is incomplete. The main enemy of the flow is variability, so we need to manage the variability before embrace flow. K</a:t>
            </a:r>
            <a:r>
              <a:rPr lang="en-US" sz="1200" dirty="0"/>
              <a:t>eeping our subsystems in alignment requires visibility to relevant information. </a:t>
            </a:r>
            <a:r>
              <a:rPr lang="en-US" sz="1200" kern="1200" dirty="0">
                <a:solidFill>
                  <a:schemeClr val="tx1"/>
                </a:solidFill>
                <a:effectLst/>
                <a:latin typeface="+mn-lt"/>
                <a:ea typeface="+mn-ea"/>
                <a:cs typeface="+mn-cs"/>
              </a:rPr>
              <a:t>As visibility to relevant information increases, variability reduces.  As relevant information is hidden or distorted, variability rises. </a:t>
            </a:r>
            <a:r>
              <a:rPr lang="en-US" sz="1200" dirty="0"/>
              <a:t>Visibility of relevant information allows us to control variability…</a:t>
            </a:r>
          </a:p>
          <a:p>
            <a:pPr marL="0" indent="0">
              <a:buFont typeface="Arial" panose="020B0604020202020204" pitchFamily="34" charset="0"/>
              <a:buNone/>
            </a:pPr>
            <a:r>
              <a:rPr lang="en-US" sz="1200" u="sng" dirty="0"/>
              <a:t>Embrace</a:t>
            </a:r>
            <a:r>
              <a:rPr lang="en-US" sz="1200" dirty="0"/>
              <a:t> change… So that we can drive ROI</a:t>
            </a:r>
            <a:r>
              <a:rPr lang="en-US" sz="1200" kern="1200" dirty="0">
                <a:solidFill>
                  <a:schemeClr val="tx1"/>
                </a:solidFill>
                <a:effectLst/>
                <a:latin typeface="+mn-lt"/>
                <a:ea typeface="+mn-ea"/>
                <a:cs typeface="+mn-cs"/>
              </a:rPr>
              <a:t>…. And </a:t>
            </a:r>
            <a:r>
              <a:rPr lang="en-US" sz="1200" dirty="0"/>
              <a:t>This is the entire purpose of S&amp;OP!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FCA5B-FBD5-42E4-ABCD-1C8C4A2C5A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67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Font typeface="Calibri" panose="020F0502020204030204" pitchFamily="34" charset="0"/>
              <a:buChar char="•"/>
            </a:pPr>
            <a:r>
              <a:rPr lang="en-GB" altLang="en-US" sz="1200" dirty="0"/>
              <a:t>Communicating “Numbers” is necessary but not sufficient. </a:t>
            </a:r>
          </a:p>
          <a:p>
            <a:pPr>
              <a:lnSpc>
                <a:spcPct val="90000"/>
              </a:lnSpc>
              <a:buFont typeface="Calibri" panose="020F0502020204030204" pitchFamily="34" charset="0"/>
              <a:buChar char="•"/>
            </a:pPr>
            <a:r>
              <a:rPr lang="en-GB" altLang="en-US" sz="1200" dirty="0"/>
              <a:t>What is the rationale behind the numbers?</a:t>
            </a:r>
          </a:p>
          <a:p>
            <a:pPr>
              <a:lnSpc>
                <a:spcPct val="90000"/>
              </a:lnSpc>
              <a:buFont typeface="Calibri" panose="020F0502020204030204" pitchFamily="34" charset="0"/>
              <a:buChar char="•"/>
            </a:pPr>
            <a:r>
              <a:rPr lang="en-GB" altLang="en-US" sz="1200" dirty="0"/>
              <a:t>We call this “Documenting Assumptions”</a:t>
            </a:r>
          </a:p>
          <a:p>
            <a:pPr>
              <a:lnSpc>
                <a:spcPct val="90000"/>
              </a:lnSpc>
              <a:buFont typeface="Calibri" panose="020F0502020204030204" pitchFamily="34" charset="0"/>
              <a:buChar char="•"/>
            </a:pPr>
            <a:r>
              <a:rPr lang="en-GB" altLang="en-US" sz="1200" dirty="0"/>
              <a:t>If the numbers are not correct it is probably the assumptions that were faulty</a:t>
            </a:r>
          </a:p>
          <a:p>
            <a:pPr>
              <a:lnSpc>
                <a:spcPct val="90000"/>
              </a:lnSpc>
              <a:buFont typeface="Calibri" panose="020F0502020204030204" pitchFamily="34" charset="0"/>
              <a:buChar char="•"/>
            </a:pPr>
            <a:r>
              <a:rPr lang="en-GB" altLang="en-US" sz="1200" dirty="0"/>
              <a:t>This is how we develop “Trust” in the numbers</a:t>
            </a:r>
            <a:endParaRPr lang="en-GB" altLang="en-US" sz="1050" dirty="0"/>
          </a:p>
          <a:p>
            <a:pPr>
              <a:lnSpc>
                <a:spcPct val="90000"/>
              </a:lnSpc>
              <a:buFont typeface="Calibri" panose="020F0502020204030204" pitchFamily="34" charset="0"/>
              <a:buChar char="•"/>
            </a:pPr>
            <a:r>
              <a:rPr lang="en-GB" altLang="en-US" sz="1200" dirty="0"/>
              <a:t>When the numbers change, document why.</a:t>
            </a:r>
          </a:p>
          <a:p>
            <a:pPr>
              <a:lnSpc>
                <a:spcPct val="90000"/>
              </a:lnSpc>
              <a:buFont typeface="Calibri" panose="020F0502020204030204" pitchFamily="34" charset="0"/>
              <a:buChar char="•"/>
            </a:pPr>
            <a:r>
              <a:rPr lang="en-GB" altLang="en-US" sz="1200" dirty="0"/>
              <a:t>If you do not trust the numbers you may not trust the people</a:t>
            </a:r>
          </a:p>
          <a:p>
            <a:pPr>
              <a:lnSpc>
                <a:spcPct val="90000"/>
              </a:lnSpc>
              <a:buFont typeface="Calibri" panose="020F0502020204030204" pitchFamily="34" charset="0"/>
              <a:buChar char="•"/>
            </a:pPr>
            <a:r>
              <a:rPr lang="en-GB" altLang="en-US" sz="1200" dirty="0"/>
              <a:t>Trust is important with both numbers and people</a:t>
            </a:r>
          </a:p>
          <a:p>
            <a:pPr>
              <a:lnSpc>
                <a:spcPct val="90000"/>
              </a:lnSpc>
              <a:buFont typeface="Calibri" panose="020F0502020204030204" pitchFamily="34" charset="0"/>
              <a:buChar char="•"/>
            </a:pPr>
            <a:r>
              <a:rPr lang="en-GB" altLang="en-US" sz="1200" dirty="0"/>
              <a:t>This is a critical aspect of the Adaptive Sales and Operations Planning process.</a:t>
            </a:r>
            <a:endParaRPr lang="en-GB" altLang="en-US" sz="11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numbers cannot stand alone.  The number is a result of the assumptions that led to the development of the number.  If the number is wrong then it is a result of the assumptions behind the number that is wrong.  The discussion needs to be about the assumptions – not about the numbers.  </a:t>
            </a:r>
          </a:p>
          <a:p>
            <a:endParaRPr lang="en-US" dirty="0"/>
          </a:p>
          <a:p>
            <a:r>
              <a:rPr lang="en-US" dirty="0"/>
              <a:t>Tools - Developing the Systems and Software:</a:t>
            </a:r>
          </a:p>
          <a:p>
            <a:r>
              <a:rPr lang="en-US" dirty="0"/>
              <a:t>Establishing an S&amp;OP database to support the process</a:t>
            </a:r>
          </a:p>
          <a:p>
            <a:r>
              <a:rPr lang="en-US" dirty="0"/>
              <a:t>Documenting assumptions related to numbers</a:t>
            </a:r>
          </a:p>
          <a:p>
            <a:r>
              <a:rPr lang="en-US" dirty="0"/>
              <a:t>Integral part of business system of record</a:t>
            </a:r>
          </a:p>
          <a:p>
            <a:r>
              <a:rPr lang="en-US" dirty="0"/>
              <a:t>Support Business Management decisions with relevant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assumptions and numbers must be relevant.  These are not precise numbers but rather what is required to make a decision.  Typically the number is a range of expected, low </a:t>
            </a:r>
            <a:r>
              <a:rPr lang="en-US" dirty="0" err="1"/>
              <a:t>sie</a:t>
            </a:r>
            <a:r>
              <a:rPr lang="en-US" dirty="0"/>
              <a:t> and high side.  The key point is that this is not a simple aggregation and disaggregation of detailed SKU level forecasts.  The process requires stored aggregates for comparisons and managing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FCA5B-FBD5-42E4-ABCD-1C8C4A2C5A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876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32E0-DA69-3281-997B-FB54FD4E2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A08A4-6815-8E5E-259B-BAA854AE62C2}"/>
              </a:ext>
            </a:extLst>
          </p:cNvPr>
          <p:cNvSpPr>
            <a:spLocks noGrp="1" noRot="1" noChangeAspect="1"/>
          </p:cNvSpPr>
          <p:nvPr>
            <p:ph type="sldImg"/>
          </p:nvPr>
        </p:nvSpPr>
        <p:spPr>
          <a:xfrm>
            <a:off x="457200" y="720725"/>
            <a:ext cx="6400800" cy="3602038"/>
          </a:xfrm>
        </p:spPr>
      </p:sp>
      <p:sp>
        <p:nvSpPr>
          <p:cNvPr id="3" name="Notes Placeholder 2">
            <a:extLst>
              <a:ext uri="{FF2B5EF4-FFF2-40B4-BE49-F238E27FC236}">
                <a16:creationId xmlns:a16="http://schemas.microsoft.com/office/drawing/2014/main" id="{167D71FD-B4EB-449C-783B-394A43AF560F}"/>
              </a:ext>
            </a:extLst>
          </p:cNvPr>
          <p:cNvSpPr>
            <a:spLocks noGrp="1"/>
          </p:cNvSpPr>
          <p:nvPr>
            <p:ph type="body" idx="1"/>
          </p:nvPr>
        </p:nvSpPr>
        <p:spPr/>
        <p:txBody>
          <a:bodyPr/>
          <a:lstStyle/>
          <a:p>
            <a:r>
              <a:rPr lang="en-US" dirty="0"/>
              <a:t>Una </a:t>
            </a:r>
            <a:r>
              <a:rPr lang="en-US" dirty="0" err="1"/>
              <a:t>explicación</a:t>
            </a:r>
            <a:r>
              <a:rPr lang="en-US" dirty="0"/>
              <a:t> de por </a:t>
            </a:r>
            <a:r>
              <a:rPr lang="en-US" dirty="0" err="1"/>
              <a:t>qué</a:t>
            </a:r>
            <a:r>
              <a:rPr lang="en-US" dirty="0"/>
              <a:t> no </a:t>
            </a:r>
            <a:r>
              <a:rPr lang="en-US" dirty="0" err="1"/>
              <a:t>estamos</a:t>
            </a:r>
            <a:r>
              <a:rPr lang="en-US" dirty="0"/>
              <a:t> </a:t>
            </a:r>
            <a:r>
              <a:rPr lang="en-US" dirty="0" err="1"/>
              <a:t>pudiendo</a:t>
            </a:r>
            <a:r>
              <a:rPr lang="en-US" dirty="0"/>
              <a:t> </a:t>
            </a:r>
            <a:r>
              <a:rPr lang="en-US" dirty="0" err="1"/>
              <a:t>adaptar</a:t>
            </a:r>
            <a:r>
              <a:rPr lang="en-US" dirty="0"/>
              <a:t> </a:t>
            </a:r>
            <a:r>
              <a:rPr lang="en-US" dirty="0" err="1"/>
              <a:t>nuestras</a:t>
            </a:r>
            <a:r>
              <a:rPr lang="en-US" dirty="0"/>
              <a:t> </a:t>
            </a:r>
            <a:r>
              <a:rPr lang="en-US" dirty="0" err="1"/>
              <a:t>empresas</a:t>
            </a:r>
            <a:r>
              <a:rPr lang="en-US" dirty="0"/>
              <a:t> a la </a:t>
            </a:r>
            <a:r>
              <a:rPr lang="en-US" dirty="0" err="1"/>
              <a:t>creciente</a:t>
            </a:r>
            <a:r>
              <a:rPr lang="en-US" dirty="0"/>
              <a:t> </a:t>
            </a:r>
            <a:r>
              <a:rPr lang="en-US" dirty="0" err="1"/>
              <a:t>complejidad</a:t>
            </a:r>
            <a:r>
              <a:rPr lang="en-US" dirty="0"/>
              <a:t> y </a:t>
            </a:r>
            <a:r>
              <a:rPr lang="en-US" dirty="0" err="1"/>
              <a:t>variabilidad</a:t>
            </a:r>
            <a:r>
              <a:rPr lang="en-US" dirty="0"/>
              <a:t> es que no </a:t>
            </a:r>
            <a:r>
              <a:rPr lang="en-US" dirty="0" err="1"/>
              <a:t>estamos</a:t>
            </a:r>
            <a:r>
              <a:rPr lang="en-US" dirty="0"/>
              <a:t> </a:t>
            </a:r>
            <a:r>
              <a:rPr lang="en-US" dirty="0" err="1"/>
              <a:t>pudiendo</a:t>
            </a:r>
            <a:r>
              <a:rPr lang="en-US" dirty="0"/>
              <a:t> absorber la </a:t>
            </a:r>
            <a:r>
              <a:rPr lang="en-US" dirty="0" err="1"/>
              <a:t>variabilidad</a:t>
            </a:r>
            <a:r>
              <a:rPr lang="en-US" dirty="0"/>
              <a:t> para </a:t>
            </a:r>
            <a:r>
              <a:rPr lang="en-US" dirty="0" err="1"/>
              <a:t>construir</a:t>
            </a:r>
            <a:r>
              <a:rPr lang="en-US" dirty="0"/>
              <a:t> </a:t>
            </a:r>
            <a:r>
              <a:rPr lang="en-US" dirty="0" err="1"/>
              <a:t>empresas</a:t>
            </a:r>
            <a:r>
              <a:rPr lang="en-US" dirty="0"/>
              <a:t> mas </a:t>
            </a:r>
            <a:r>
              <a:rPr lang="en-US" dirty="0" err="1"/>
              <a:t>resilientes</a:t>
            </a:r>
            <a:r>
              <a:rPr lang="en-US" dirty="0"/>
              <a:t>, y mas bien la </a:t>
            </a:r>
            <a:r>
              <a:rPr lang="en-US" dirty="0" err="1"/>
              <a:t>estamos</a:t>
            </a:r>
            <a:r>
              <a:rPr lang="en-US" dirty="0"/>
              <a:t> </a:t>
            </a:r>
            <a:r>
              <a:rPr lang="en-US" dirty="0" err="1"/>
              <a:t>generando</a:t>
            </a:r>
            <a:r>
              <a:rPr lang="en-US" dirty="0"/>
              <a:t>: </a:t>
            </a:r>
            <a:r>
              <a:rPr lang="en-US" dirty="0" err="1"/>
              <a:t>nuestro</a:t>
            </a:r>
            <a:r>
              <a:rPr lang="en-US" dirty="0"/>
              <a:t> </a:t>
            </a:r>
            <a:r>
              <a:rPr lang="en-US" dirty="0" err="1"/>
              <a:t>modelo</a:t>
            </a:r>
            <a:r>
              <a:rPr lang="en-US" dirty="0"/>
              <a:t> de </a:t>
            </a:r>
            <a:r>
              <a:rPr lang="en-US" dirty="0" err="1"/>
              <a:t>planeación</a:t>
            </a:r>
            <a:r>
              <a:rPr lang="en-US" dirty="0"/>
              <a:t> para </a:t>
            </a:r>
            <a:r>
              <a:rPr lang="en-US" dirty="0" err="1"/>
              <a:t>funcionar</a:t>
            </a:r>
            <a:r>
              <a:rPr lang="en-US" dirty="0"/>
              <a:t> bien, </a:t>
            </a:r>
            <a:r>
              <a:rPr lang="en-US" dirty="0" err="1"/>
              <a:t>supone</a:t>
            </a:r>
            <a:r>
              <a:rPr lang="en-US" dirty="0"/>
              <a:t> que la </a:t>
            </a:r>
            <a:r>
              <a:rPr lang="en-US" dirty="0" err="1"/>
              <a:t>señal</a:t>
            </a:r>
            <a:r>
              <a:rPr lang="en-US" dirty="0"/>
              <a:t> de </a:t>
            </a:r>
            <a:r>
              <a:rPr lang="en-US" dirty="0" err="1"/>
              <a:t>demanda</a:t>
            </a:r>
            <a:r>
              <a:rPr lang="en-US" dirty="0"/>
              <a:t> es </a:t>
            </a:r>
            <a:r>
              <a:rPr lang="en-US" dirty="0" err="1"/>
              <a:t>predecible</a:t>
            </a:r>
            <a:r>
              <a:rPr lang="en-US" dirty="0"/>
              <a:t>, </a:t>
            </a:r>
            <a:r>
              <a:rPr lang="en-US" dirty="0" err="1"/>
              <a:t>pero</a:t>
            </a:r>
            <a:r>
              <a:rPr lang="en-US" dirty="0"/>
              <a:t> </a:t>
            </a:r>
            <a:r>
              <a:rPr lang="en-US" dirty="0" err="1"/>
              <a:t>el</a:t>
            </a:r>
            <a:r>
              <a:rPr lang="en-US" dirty="0"/>
              <a:t> error </a:t>
            </a:r>
            <a:r>
              <a:rPr lang="en-US" dirty="0" err="1"/>
              <a:t>asociado</a:t>
            </a:r>
            <a:r>
              <a:rPr lang="en-US" dirty="0"/>
              <a:t> a </a:t>
            </a:r>
            <a:r>
              <a:rPr lang="en-US" dirty="0" err="1"/>
              <a:t>esos</a:t>
            </a:r>
            <a:r>
              <a:rPr lang="en-US" dirty="0"/>
              <a:t> </a:t>
            </a:r>
            <a:r>
              <a:rPr lang="en-US" dirty="0" err="1"/>
              <a:t>números</a:t>
            </a:r>
            <a:r>
              <a:rPr lang="en-US" dirty="0"/>
              <a:t> es </a:t>
            </a:r>
            <a:r>
              <a:rPr lang="en-US" dirty="0" err="1"/>
              <a:t>muy</a:t>
            </a:r>
            <a:r>
              <a:rPr lang="en-US" dirty="0"/>
              <a:t> </a:t>
            </a:r>
            <a:r>
              <a:rPr lang="en-US" dirty="0" err="1"/>
              <a:t>grande</a:t>
            </a:r>
            <a:r>
              <a:rPr lang="en-US" dirty="0"/>
              <a:t> y </a:t>
            </a:r>
            <a:r>
              <a:rPr lang="en-US" dirty="0" err="1"/>
              <a:t>eso</a:t>
            </a:r>
            <a:r>
              <a:rPr lang="en-US" dirty="0"/>
              <a:t> termina </a:t>
            </a:r>
            <a:r>
              <a:rPr lang="en-US" dirty="0" err="1"/>
              <a:t>creando</a:t>
            </a:r>
            <a:r>
              <a:rPr lang="en-US" dirty="0"/>
              <a:t> </a:t>
            </a:r>
            <a:r>
              <a:rPr lang="en-US" dirty="0" err="1"/>
              <a:t>más</a:t>
            </a:r>
            <a:r>
              <a:rPr lang="en-US" dirty="0"/>
              <a:t> </a:t>
            </a:r>
            <a:r>
              <a:rPr lang="en-US" dirty="0" err="1"/>
              <a:t>variabilidad</a:t>
            </a:r>
            <a:r>
              <a:rPr lang="en-US" dirty="0"/>
              <a:t> </a:t>
            </a:r>
            <a:r>
              <a:rPr lang="en-US" dirty="0" err="1"/>
              <a:t>en</a:t>
            </a:r>
            <a:r>
              <a:rPr lang="en-US" dirty="0"/>
              <a:t> </a:t>
            </a:r>
            <a:r>
              <a:rPr lang="en-US" dirty="0" err="1"/>
              <a:t>vez</a:t>
            </a:r>
            <a:r>
              <a:rPr lang="en-US" dirty="0"/>
              <a:t> de </a:t>
            </a:r>
            <a:r>
              <a:rPr lang="en-US" dirty="0" err="1"/>
              <a:t>abosrberla</a:t>
            </a:r>
            <a:r>
              <a:rPr lang="en-US" dirty="0"/>
              <a:t>!</a:t>
            </a:r>
          </a:p>
        </p:txBody>
      </p:sp>
      <p:sp>
        <p:nvSpPr>
          <p:cNvPr id="4" name="Slide Number Placeholder 3">
            <a:extLst>
              <a:ext uri="{FF2B5EF4-FFF2-40B4-BE49-F238E27FC236}">
                <a16:creationId xmlns:a16="http://schemas.microsoft.com/office/drawing/2014/main" id="{3E853F53-D402-ED81-C56A-13E41332BFD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55612A-BC5C-43D0-A1EE-3FD53E32162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BF6EE42-8F26-E396-9503-DFA007800BF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All material copyright Demand Driven Insitute.  All rights reserved  2017</a:t>
            </a:r>
          </a:p>
        </p:txBody>
      </p:sp>
    </p:spTree>
    <p:extLst>
      <p:ext uri="{BB962C8B-B14F-4D97-AF65-F5344CB8AC3E}">
        <p14:creationId xmlns:p14="http://schemas.microsoft.com/office/powerpoint/2010/main" val="3685470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D2301A-E1AB-40E7-A737-3196B136DF82}"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50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8B87707-24D8-4539-BEF0-CD88A1A98D40}" type="slidenum">
              <a:rPr lang="es-MX" smtClean="0"/>
              <a:t>27</a:t>
            </a:fld>
            <a:endParaRPr lang="es-MX"/>
          </a:p>
        </p:txBody>
      </p:sp>
    </p:spTree>
    <p:extLst>
      <p:ext uri="{BB962C8B-B14F-4D97-AF65-F5344CB8AC3E}">
        <p14:creationId xmlns:p14="http://schemas.microsoft.com/office/powerpoint/2010/main" val="1994859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D537388F-B201-4158-8B20-321A62D438EB}" type="datetimeFigureOut">
              <a:rPr lang="es-EC" smtClean="0"/>
              <a:t>14/4/2026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723608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537388F-B201-4158-8B20-321A62D438EB}" type="datetimeFigureOut">
              <a:rPr lang="es-EC" smtClean="0"/>
              <a:t>14/4/2026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414480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D537388F-B201-4158-8B20-321A62D438EB}" type="datetimeFigureOut">
              <a:rPr lang="es-EC" smtClean="0"/>
              <a:t>14/4/2026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065439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537388F-B201-4158-8B20-321A62D438EB}" type="datetimeFigureOut">
              <a:rPr lang="es-EC" smtClean="0"/>
              <a:t>14/4/2026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64321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537388F-B201-4158-8B20-321A62D438EB}" type="datetimeFigureOut">
              <a:rPr lang="es-EC" smtClean="0"/>
              <a:t>14/4/2026</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114360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537388F-B201-4158-8B20-321A62D438EB}" type="datetimeFigureOut">
              <a:rPr lang="es-EC" smtClean="0"/>
              <a:t>14/4/2026</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366345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7388F-B201-4158-8B20-321A62D438EB}" type="datetimeFigureOut">
              <a:rPr lang="es-EC" smtClean="0"/>
              <a:t>14/4/2026</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449502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D537388F-B201-4158-8B20-321A62D438EB}" type="datetimeFigureOut">
              <a:rPr lang="es-EC" smtClean="0"/>
              <a:t>14/4/2026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977053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D537388F-B201-4158-8B20-321A62D438EB}" type="datetimeFigureOut">
              <a:rPr lang="es-EC" smtClean="0"/>
              <a:t>14/4/2026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928741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537388F-B201-4158-8B20-321A62D438EB}" type="datetimeFigureOut">
              <a:rPr lang="es-EC" smtClean="0"/>
              <a:t>14/4/2026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21808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537388F-B201-4158-8B20-321A62D438EB}" type="datetimeFigureOut">
              <a:rPr lang="es-EC" smtClean="0"/>
              <a:t>14/4/2026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1055415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900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0543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1362075"/>
          </a:xfrm>
        </p:spPr>
        <p:txBody>
          <a:bodyPr anchor="t"/>
          <a:lstStyle>
            <a:lvl1pPr algn="l">
              <a:defRPr sz="4000" b="1" cap="all"/>
            </a:lvl1pPr>
          </a:lstStyle>
          <a:p>
            <a:r>
              <a:rPr lang="en-US"/>
              <a:t>Click to edit Master title style</a:t>
            </a:r>
          </a:p>
        </p:txBody>
      </p:sp>
    </p:spTree>
    <p:extLst>
      <p:ext uri="{BB962C8B-B14F-4D97-AF65-F5344CB8AC3E}">
        <p14:creationId xmlns:p14="http://schemas.microsoft.com/office/powerpoint/2010/main" val="4205711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885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1047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962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Tree>
    <p:extLst>
      <p:ext uri="{BB962C8B-B14F-4D97-AF65-F5344CB8AC3E}">
        <p14:creationId xmlns:p14="http://schemas.microsoft.com/office/powerpoint/2010/main" val="509229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77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856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1362075"/>
          </a:xfrm>
        </p:spPr>
        <p:txBody>
          <a:bodyPr anchor="t"/>
          <a:lstStyle>
            <a:lvl1pPr algn="l">
              <a:defRPr sz="4000" b="1" cap="all"/>
            </a:lvl1pPr>
          </a:lstStyle>
          <a:p>
            <a:r>
              <a:rPr lang="en-US"/>
              <a:t>Click to edit Master title style</a:t>
            </a:r>
          </a:p>
        </p:txBody>
      </p:sp>
    </p:spTree>
    <p:extLst>
      <p:ext uri="{BB962C8B-B14F-4D97-AF65-F5344CB8AC3E}">
        <p14:creationId xmlns:p14="http://schemas.microsoft.com/office/powerpoint/2010/main" val="1513728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7575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21688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8879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4C3679-2A29-48E3-93B5-B1BEAFE0A1C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B04A940-983B-42B5-856C-9BA1CEAF6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27268006-DD48-4E20-A884-63A1FD7909D3}"/>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65A14C5C-45FA-4CB8-AA45-E130EFECC08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82AE041-9477-4F1E-9694-79915CE2AE16}"/>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1991719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C8B76A-41E3-425E-9831-9CC9837F37E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297882F-8E88-4914-BC8D-196AF93541C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BB2A657-618F-4631-B7EB-33785DD1E144}"/>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AF0FAE23-4D34-4167-B5D6-FF41DA30F14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2693957-B66D-47C2-B56C-A578DDF89195}"/>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26720123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A76CD0-91DB-43C6-AFF0-32DD7FE5E57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9AB2DC8-DD2D-45AF-9A89-BD1B4BE340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81B27B-05D1-4E51-9E4F-62C5647DEFAB}"/>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7C1EA3DE-9D17-4426-BDEB-BF52CC5535B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0ECEBAE-F11A-4BA3-B0E8-EBB93228CFE3}"/>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41660401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ECE4E-CA19-4DA9-92B9-AC6D56FD9C5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B01D7D7-C07D-4B4B-A367-32628806FA9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AB2D2E04-08AD-4EFB-AA53-BF2352BBAA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662D341-73F9-48F0-8124-5E3F94DFF379}"/>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6" name="Marcador de pie de página 5">
            <a:extLst>
              <a:ext uri="{FF2B5EF4-FFF2-40B4-BE49-F238E27FC236}">
                <a16:creationId xmlns:a16="http://schemas.microsoft.com/office/drawing/2014/main" id="{D72D4B52-3AEA-480B-80C8-2616255DB23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47B3A57-19A3-478A-8022-3E7F12558BEE}"/>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1737178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BCF6C4-DBFB-4FFD-8C8C-ADEEBCB55E0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C2099C3-132A-4EDA-B690-5673413A79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02DB706-B679-4BA6-A32F-05DD8F25108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0D7B6489-2C6B-47E8-8D44-2C949C46E7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BDE13ED-2984-444C-A73F-47996259C8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7BEC0A67-CD54-435C-ADAF-F510027CD26D}"/>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8" name="Marcador de pie de página 7">
            <a:extLst>
              <a:ext uri="{FF2B5EF4-FFF2-40B4-BE49-F238E27FC236}">
                <a16:creationId xmlns:a16="http://schemas.microsoft.com/office/drawing/2014/main" id="{F5EE3EF8-B08F-4267-BEE4-8F747138B0C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3712853-974C-46FB-AB9C-125F7D6BF22B}"/>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3485359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D52FD6-5635-4DD7-94E2-70114894BA4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5BE540D-1AE4-481B-ACD2-F78E0E2CE3D0}"/>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4" name="Marcador de pie de página 3">
            <a:extLst>
              <a:ext uri="{FF2B5EF4-FFF2-40B4-BE49-F238E27FC236}">
                <a16:creationId xmlns:a16="http://schemas.microsoft.com/office/drawing/2014/main" id="{02C8FD58-7C12-41E9-9C44-7254FCB70F2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0B56204-0BBE-49E7-ACFC-EC741930E3B4}"/>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4109470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01FF787-284A-4FFE-8D00-C1F5F9BFA9B4}"/>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3" name="Marcador de pie de página 2">
            <a:extLst>
              <a:ext uri="{FF2B5EF4-FFF2-40B4-BE49-F238E27FC236}">
                <a16:creationId xmlns:a16="http://schemas.microsoft.com/office/drawing/2014/main" id="{A52EEF19-4D15-4EFA-93D9-DD3D7CE5F74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C8B9678F-D389-4B1F-BF29-D5D4EB32C096}"/>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11687802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B1321D-9BCD-42D0-A184-08436543C9A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CE7E8D6-7646-442B-9839-A2FCCD2CB7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741BB97F-67AC-4C3A-94F7-47A9027344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9A8B12-6E8C-4A52-8F3C-93A66545FA01}"/>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6" name="Marcador de pie de página 5">
            <a:extLst>
              <a:ext uri="{FF2B5EF4-FFF2-40B4-BE49-F238E27FC236}">
                <a16:creationId xmlns:a16="http://schemas.microsoft.com/office/drawing/2014/main" id="{2009114A-D339-4F00-A03F-22EEC64F075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5F6361B-3EB5-4083-80DB-C40F9AF2AF20}"/>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1729800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20EE5C-E163-48CF-A30F-F9122CC823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BDCAE5D1-49A2-42B9-BC3D-32D965CA32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32CA12D-72F3-49FB-BB70-3A0167B84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7735545-F898-4187-A7E7-79BC710B42F9}"/>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6" name="Marcador de pie de página 5">
            <a:extLst>
              <a:ext uri="{FF2B5EF4-FFF2-40B4-BE49-F238E27FC236}">
                <a16:creationId xmlns:a16="http://schemas.microsoft.com/office/drawing/2014/main" id="{522A62EC-C5FC-4354-A251-260F1FD100B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AD487E3-71C2-469C-8DD9-9A9885E2316D}"/>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28911902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3CCD5D-7E41-41C0-8729-44AB9E47418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53EDB80-8125-4A56-9E77-214CC430FBE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36EEBDA-0475-40E3-886C-FC43DF3E31ED}"/>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1F35F3AB-4C2C-4994-AE4E-FDB21498D61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8C49C5A-5DC9-425A-94BA-874524077B68}"/>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8821046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047E2C-B1CB-46A9-AB6F-5A10A639B0B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0C30560-952F-455D-A138-31ACA079F06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6C2608C-CAC6-4CCD-AB70-B78A88AC8065}"/>
              </a:ext>
            </a:extLst>
          </p:cNvPr>
          <p:cNvSpPr>
            <a:spLocks noGrp="1"/>
          </p:cNvSpPr>
          <p:nvPr>
            <p:ph type="dt" sz="half" idx="10"/>
          </p:nvPr>
        </p:nvSpPr>
        <p:spPr/>
        <p:txBody>
          <a:body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507DA365-E8F0-47BC-98B9-18CE58C73B2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441C3DC-FE01-47CA-A706-7B11F9D7C867}"/>
              </a:ext>
            </a:extLst>
          </p:cNvPr>
          <p:cNvSpPr>
            <a:spLocks noGrp="1"/>
          </p:cNvSpPr>
          <p:nvPr>
            <p:ph type="sldNum" sz="quarter" idx="12"/>
          </p:nvPr>
        </p:nvSpPr>
        <p:spPr/>
        <p:txBody>
          <a:bodyPr/>
          <a:lstStyle/>
          <a:p>
            <a:fld id="{C07A472A-81C9-4917-B7B7-9774480B86B8}" type="slidenum">
              <a:rPr lang="es-MX" smtClean="0"/>
              <a:t>‹Nº›</a:t>
            </a:fld>
            <a:endParaRPr lang="es-MX"/>
          </a:p>
        </p:txBody>
      </p:sp>
    </p:spTree>
    <p:extLst>
      <p:ext uri="{BB962C8B-B14F-4D97-AF65-F5344CB8AC3E}">
        <p14:creationId xmlns:p14="http://schemas.microsoft.com/office/powerpoint/2010/main" val="22197344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EC208CD-2142-48B2-88E2-DAC31FB72EC3}" type="datetime1">
              <a:rPr lang="es-EC" smtClean="0"/>
              <a:t>14/4/2026</a:t>
            </a:fld>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3736697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806494D-3A2A-4AC5-AF36-B40D4ACF6950}" type="datetime1">
              <a:rPr lang="es-EC" smtClean="0"/>
              <a:t>14/4/2026</a:t>
            </a:fld>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27275776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D344FF8-DE7C-43AB-87D4-3F4B7ED92DE5}" type="datetime1">
              <a:rPr lang="es-EC" smtClean="0"/>
              <a:t>14/4/2026</a:t>
            </a:fld>
            <a:endParaRPr lang="es-EC"/>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4128019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06BA735-7433-4FBA-8B34-24C77926185A}" type="datetime1">
              <a:rPr lang="es-EC" smtClean="0"/>
              <a:t>14/4/2026</a:t>
            </a:fld>
            <a:endParaRPr lang="es-EC"/>
          </a:p>
        </p:txBody>
      </p:sp>
      <p:sp>
        <p:nvSpPr>
          <p:cNvPr id="6" name="Footer Placeholder 5"/>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42762600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E64E6F-DCFF-412C-B1AD-908EFAFB4D4B}" type="datetime1">
              <a:rPr lang="es-EC" smtClean="0"/>
              <a:t>14/4/2026</a:t>
            </a:fld>
            <a:endParaRPr lang="es-EC"/>
          </a:p>
        </p:txBody>
      </p:sp>
      <p:sp>
        <p:nvSpPr>
          <p:cNvPr id="8" name="Footer Placeholder 7"/>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9" name="Slide Number Placeholder 8"/>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3952291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4422038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E7E1EC-CBEC-46EF-BDAB-2254F5591580}" type="datetime1">
              <a:rPr lang="es-EC" smtClean="0"/>
              <a:t>14/4/2026</a:t>
            </a:fld>
            <a:endParaRPr lang="es-EC"/>
          </a:p>
        </p:txBody>
      </p:sp>
      <p:sp>
        <p:nvSpPr>
          <p:cNvPr id="3" name="Footer Placeholder 2"/>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4" name="Slide Number Placeholder 3"/>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19610323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560CE3E-5E4B-4B3B-BC84-58052234E23A}" type="datetime1">
              <a:rPr lang="es-EC" smtClean="0"/>
              <a:t>14/4/2026</a:t>
            </a:fld>
            <a:endParaRPr lang="es-EC"/>
          </a:p>
        </p:txBody>
      </p:sp>
      <p:sp>
        <p:nvSpPr>
          <p:cNvPr id="6" name="Footer Placeholder 5"/>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8746395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1EA9EE1-03CC-4A95-A14A-E857D6E961ED}" type="datetime1">
              <a:rPr lang="es-EC" smtClean="0"/>
              <a:t>14/4/2026</a:t>
            </a:fld>
            <a:endParaRPr lang="es-EC"/>
          </a:p>
        </p:txBody>
      </p:sp>
      <p:sp>
        <p:nvSpPr>
          <p:cNvPr id="6" name="Footer Placeholder 5"/>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7" name="Slide Number Placeholder 6"/>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16435246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E2FDECD-E61E-4ED4-B2D4-FE2BF7C0825D}" type="datetime1">
              <a:rPr lang="es-EC" smtClean="0"/>
              <a:t>14/4/2026</a:t>
            </a:fld>
            <a:endParaRPr lang="es-EC"/>
          </a:p>
        </p:txBody>
      </p:sp>
      <p:sp>
        <p:nvSpPr>
          <p:cNvPr id="5" name="Footer Placeholder 4"/>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38607162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8F881AB-177B-4721-8A06-95164EEA9A33}" type="datetime1">
              <a:rPr lang="es-EC" smtClean="0"/>
              <a:t>14/4/2026</a:t>
            </a:fld>
            <a:endParaRPr lang="es-EC"/>
          </a:p>
        </p:txBody>
      </p:sp>
      <p:sp>
        <p:nvSpPr>
          <p:cNvPr id="5" name="Footer Placeholder 4"/>
          <p:cNvSpPr>
            <a:spLocks noGrp="1"/>
          </p:cNvSpPr>
          <p:nvPr>
            <p:ph type="ftr" sz="quarter" idx="11"/>
          </p:nvPr>
        </p:nvSpPr>
        <p:spPr>
          <a:xfrm>
            <a:off x="4106994" y="6618338"/>
            <a:ext cx="4114800" cy="365125"/>
          </a:xfrm>
          <a:prstGeom prst="rect">
            <a:avLst/>
          </a:prstGeom>
        </p:spPr>
        <p:txBody>
          <a:bodyPr/>
          <a:lstStyle/>
          <a:p>
            <a:r>
              <a:rPr lang="es-EC"/>
              <a:t>SCEC Supply Chain Excellence Community </a:t>
            </a:r>
          </a:p>
        </p:txBody>
      </p:sp>
      <p:sp>
        <p:nvSpPr>
          <p:cNvPr id="6" name="Slide Number Placeholder 5"/>
          <p:cNvSpPr>
            <a:spLocks noGrp="1"/>
          </p:cNvSpPr>
          <p:nvPr>
            <p:ph type="sldNum" sz="quarter" idx="12"/>
          </p:nvPr>
        </p:nvSpPr>
        <p:spPr/>
        <p:txBody>
          <a:bodyPr/>
          <a:lstStyle/>
          <a:p>
            <a:fld id="{12633019-1553-4B21-9E67-148490D01036}" type="slidenum">
              <a:rPr lang="es-EC" smtClean="0"/>
              <a:t>‹Nº›</a:t>
            </a:fld>
            <a:endParaRPr lang="es-EC"/>
          </a:p>
        </p:txBody>
      </p:sp>
    </p:spTree>
    <p:extLst>
      <p:ext uri="{BB962C8B-B14F-4D97-AF65-F5344CB8AC3E}">
        <p14:creationId xmlns:p14="http://schemas.microsoft.com/office/powerpoint/2010/main" val="10663524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21092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43368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1362075"/>
          </a:xfrm>
        </p:spPr>
        <p:txBody>
          <a:bodyPr anchor="t"/>
          <a:lstStyle>
            <a:lvl1pPr algn="l">
              <a:defRPr sz="4000" b="1" cap="all"/>
            </a:lvl1pPr>
          </a:lstStyle>
          <a:p>
            <a:r>
              <a:rPr lang="en-US"/>
              <a:t>Click to edit Master title style</a:t>
            </a:r>
          </a:p>
        </p:txBody>
      </p:sp>
    </p:spTree>
    <p:extLst>
      <p:ext uri="{BB962C8B-B14F-4D97-AF65-F5344CB8AC3E}">
        <p14:creationId xmlns:p14="http://schemas.microsoft.com/office/powerpoint/2010/main" val="34246766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78385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56676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0674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Tree>
    <p:extLst>
      <p:ext uri="{BB962C8B-B14F-4D97-AF65-F5344CB8AC3E}">
        <p14:creationId xmlns:p14="http://schemas.microsoft.com/office/powerpoint/2010/main" val="2525144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1.xml"/><Relationship Id="rId7"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3.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image" Target="../media/image2.jpeg"/><Relationship Id="rId4" Type="http://schemas.openxmlformats.org/officeDocument/2006/relationships/slideLayout" Target="../slideLayouts/slideLayout50.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7388F-B201-4158-8B20-321A62D438EB}" type="datetimeFigureOut">
              <a:rPr lang="es-EC" smtClean="0"/>
              <a:t>14/4/2026</a:t>
            </a:fld>
            <a:endParaRPr lang="es-EC"/>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33019-1553-4B21-9E67-148490D01036}" type="slidenum">
              <a:rPr lang="es-EC" smtClean="0"/>
              <a:t>‹Nº›</a:t>
            </a:fld>
            <a:endParaRPr lang="es-EC"/>
          </a:p>
        </p:txBody>
      </p:sp>
    </p:spTree>
    <p:extLst>
      <p:ext uri="{BB962C8B-B14F-4D97-AF65-F5344CB8AC3E}">
        <p14:creationId xmlns:p14="http://schemas.microsoft.com/office/powerpoint/2010/main" val="6250443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0"/>
            <a:ext cx="1097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128" name="Text Box 8"/>
          <p:cNvSpPr txBox="1">
            <a:spLocks noChangeArrowheads="1"/>
          </p:cNvSpPr>
          <p:nvPr/>
        </p:nvSpPr>
        <p:spPr bwMode="auto">
          <a:xfrm>
            <a:off x="9508067" y="6537326"/>
            <a:ext cx="65193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fld id="{3B84E676-FEAC-425A-8E87-EE4FF32C32E0}" type="slidenum">
              <a:rPr lang="en-US" altLang="en-US" sz="1000" smtClean="0"/>
              <a:pPr eaLnBrk="1" hangingPunct="1">
                <a:defRPr/>
              </a:pPr>
              <a:t>‹Nº›</a:t>
            </a:fld>
            <a:endParaRPr lang="en-US" altLang="en-US" sz="1000"/>
          </a:p>
        </p:txBody>
      </p:sp>
      <p:sp>
        <p:nvSpPr>
          <p:cNvPr id="2" name="TextBox 1"/>
          <p:cNvSpPr txBox="1"/>
          <p:nvPr userDrawn="1"/>
        </p:nvSpPr>
        <p:spPr>
          <a:xfrm>
            <a:off x="2504293" y="6536266"/>
            <a:ext cx="7010400" cy="230832"/>
          </a:xfrm>
          <a:prstGeom prst="rect">
            <a:avLst/>
          </a:prstGeom>
          <a:noFill/>
        </p:spPr>
        <p:txBody>
          <a:bodyPr wrap="square" rtlCol="0">
            <a:spAutoFit/>
          </a:bodyPr>
          <a:lstStyle/>
          <a:p>
            <a:pPr algn="ctr"/>
            <a:r>
              <a:rPr lang="en-US" sz="900" dirty="0"/>
              <a:t>All content copyright Demand Driven Institute 2017  All rights reserved.</a:t>
            </a:r>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6214533"/>
            <a:ext cx="1447800" cy="643467"/>
          </a:xfrm>
          <a:prstGeom prst="rect">
            <a:avLst/>
          </a:prstGeom>
        </p:spPr>
      </p:pic>
      <p:pic>
        <p:nvPicPr>
          <p:cNvPr id="3" name="Picture 2"/>
          <p:cNvPicPr>
            <a:picLocks noChangeAspect="1"/>
          </p:cNvPicPr>
          <p:nvPr userDrawn="1"/>
        </p:nvPicPr>
        <p:blipFill rotWithShape="1">
          <a:blip r:embed="rId10" cstate="print">
            <a:extLst>
              <a:ext uri="{28A0092B-C50C-407E-A947-70E740481C1C}">
                <a14:useLocalDpi xmlns:a14="http://schemas.microsoft.com/office/drawing/2010/main" val="0"/>
              </a:ext>
            </a:extLst>
          </a:blip>
          <a:srcRect l="1784" t="6896" r="1784" b="12644"/>
          <a:stretch/>
        </p:blipFill>
        <p:spPr>
          <a:xfrm>
            <a:off x="11267661" y="6217920"/>
            <a:ext cx="914400" cy="640080"/>
          </a:xfrm>
          <a:prstGeom prst="rect">
            <a:avLst/>
          </a:prstGeom>
        </p:spPr>
      </p:pic>
    </p:spTree>
    <p:extLst>
      <p:ext uri="{BB962C8B-B14F-4D97-AF65-F5344CB8AC3E}">
        <p14:creationId xmlns:p14="http://schemas.microsoft.com/office/powerpoint/2010/main" val="5248982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cs typeface="Arial" pitchFamily="34" charset="0"/>
        </a:defRPr>
      </a:lvl2pPr>
      <a:lvl3pPr algn="l" rtl="0" eaLnBrk="0" fontAlgn="base" hangingPunct="0">
        <a:spcBef>
          <a:spcPct val="0"/>
        </a:spcBef>
        <a:spcAft>
          <a:spcPct val="0"/>
        </a:spcAft>
        <a:defRPr sz="3600">
          <a:solidFill>
            <a:schemeClr val="tx2"/>
          </a:solidFill>
          <a:latin typeface="Calibri" pitchFamily="34" charset="0"/>
          <a:cs typeface="Arial" pitchFamily="34" charset="0"/>
        </a:defRPr>
      </a:lvl3pPr>
      <a:lvl4pPr algn="l" rtl="0" eaLnBrk="0" fontAlgn="base" hangingPunct="0">
        <a:spcBef>
          <a:spcPct val="0"/>
        </a:spcBef>
        <a:spcAft>
          <a:spcPct val="0"/>
        </a:spcAft>
        <a:defRPr sz="3600">
          <a:solidFill>
            <a:schemeClr val="tx2"/>
          </a:solidFill>
          <a:latin typeface="Calibri" pitchFamily="34" charset="0"/>
          <a:cs typeface="Arial" pitchFamily="34" charset="0"/>
        </a:defRPr>
      </a:lvl4pPr>
      <a:lvl5pPr algn="l" rtl="0" eaLnBrk="0" fontAlgn="base" hangingPunct="0">
        <a:spcBef>
          <a:spcPct val="0"/>
        </a:spcBef>
        <a:spcAft>
          <a:spcPct val="0"/>
        </a:spcAft>
        <a:defRPr sz="3600">
          <a:solidFill>
            <a:schemeClr val="tx2"/>
          </a:solidFill>
          <a:latin typeface="Calibri" pitchFamily="34" charset="0"/>
          <a:cs typeface="Arial" pitchFamily="34" charset="0"/>
        </a:defRPr>
      </a:lvl5pPr>
      <a:lvl6pPr marL="457200" algn="l" rtl="0" fontAlgn="base">
        <a:spcBef>
          <a:spcPct val="0"/>
        </a:spcBef>
        <a:spcAft>
          <a:spcPct val="0"/>
        </a:spcAft>
        <a:defRPr sz="4400">
          <a:solidFill>
            <a:schemeClr val="tx2"/>
          </a:solidFill>
          <a:latin typeface="Calibri" pitchFamily="34" charset="0"/>
          <a:cs typeface="Arial" pitchFamily="34" charset="0"/>
        </a:defRPr>
      </a:lvl6pPr>
      <a:lvl7pPr marL="914400" algn="l" rtl="0" fontAlgn="base">
        <a:spcBef>
          <a:spcPct val="0"/>
        </a:spcBef>
        <a:spcAft>
          <a:spcPct val="0"/>
        </a:spcAft>
        <a:defRPr sz="4400">
          <a:solidFill>
            <a:schemeClr val="tx2"/>
          </a:solidFill>
          <a:latin typeface="Calibri" pitchFamily="34" charset="0"/>
          <a:cs typeface="Arial" pitchFamily="34" charset="0"/>
        </a:defRPr>
      </a:lvl7pPr>
      <a:lvl8pPr marL="1371600" algn="l" rtl="0" fontAlgn="base">
        <a:spcBef>
          <a:spcPct val="0"/>
        </a:spcBef>
        <a:spcAft>
          <a:spcPct val="0"/>
        </a:spcAft>
        <a:defRPr sz="4400">
          <a:solidFill>
            <a:schemeClr val="tx2"/>
          </a:solidFill>
          <a:latin typeface="Calibri" pitchFamily="34" charset="0"/>
          <a:cs typeface="Arial" pitchFamily="34" charset="0"/>
        </a:defRPr>
      </a:lvl8pPr>
      <a:lvl9pPr marL="1828800" algn="l" rtl="0" fontAlgn="base">
        <a:spcBef>
          <a:spcPct val="0"/>
        </a:spcBef>
        <a:spcAft>
          <a:spcPct val="0"/>
        </a:spcAft>
        <a:defRPr sz="4400">
          <a:solidFill>
            <a:schemeClr val="tx2"/>
          </a:solidFill>
          <a:latin typeface="Calibri" pitchFamily="34" charset="0"/>
          <a:cs typeface="Arial"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0"/>
            <a:ext cx="1097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128" name="Text Box 8"/>
          <p:cNvSpPr txBox="1">
            <a:spLocks noChangeArrowheads="1"/>
          </p:cNvSpPr>
          <p:nvPr/>
        </p:nvSpPr>
        <p:spPr bwMode="auto">
          <a:xfrm>
            <a:off x="9508067" y="6537326"/>
            <a:ext cx="65193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fld id="{3B84E676-FEAC-425A-8E87-EE4FF32C32E0}" type="slidenum">
              <a:rPr lang="en-US" altLang="en-US" sz="1000" smtClean="0"/>
              <a:pPr eaLnBrk="1" hangingPunct="1">
                <a:defRPr/>
              </a:pPr>
              <a:t>‹Nº›</a:t>
            </a:fld>
            <a:endParaRPr lang="en-US" altLang="en-US" sz="1000"/>
          </a:p>
        </p:txBody>
      </p:sp>
      <p:sp>
        <p:nvSpPr>
          <p:cNvPr id="2" name="TextBox 1"/>
          <p:cNvSpPr txBox="1"/>
          <p:nvPr userDrawn="1"/>
        </p:nvSpPr>
        <p:spPr>
          <a:xfrm>
            <a:off x="2504293" y="6536266"/>
            <a:ext cx="7010400" cy="230832"/>
          </a:xfrm>
          <a:prstGeom prst="rect">
            <a:avLst/>
          </a:prstGeom>
          <a:noFill/>
        </p:spPr>
        <p:txBody>
          <a:bodyPr wrap="square" rtlCol="0">
            <a:spAutoFit/>
          </a:bodyPr>
          <a:lstStyle/>
          <a:p>
            <a:pPr algn="ctr"/>
            <a:r>
              <a:rPr lang="en-US" sz="900" dirty="0"/>
              <a:t>All content © copyright Demand Driven Institute 2022.  All rights reserved.</a:t>
            </a:r>
          </a:p>
        </p:txBody>
      </p:sp>
      <p:pic>
        <p:nvPicPr>
          <p:cNvPr id="7" name="Pictur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6214533"/>
            <a:ext cx="1447800" cy="643467"/>
          </a:xfrm>
          <a:prstGeom prst="rect">
            <a:avLst/>
          </a:prstGeom>
        </p:spPr>
      </p:pic>
      <p:pic>
        <p:nvPicPr>
          <p:cNvPr id="3" name="Picture 2"/>
          <p:cNvPicPr>
            <a:picLocks noChangeAspect="1"/>
          </p:cNvPicPr>
          <p:nvPr userDrawn="1"/>
        </p:nvPicPr>
        <p:blipFill rotWithShape="1">
          <a:blip r:embed="rId9" cstate="print">
            <a:extLst>
              <a:ext uri="{28A0092B-C50C-407E-A947-70E740481C1C}">
                <a14:useLocalDpi xmlns:a14="http://schemas.microsoft.com/office/drawing/2010/main" val="0"/>
              </a:ext>
            </a:extLst>
          </a:blip>
          <a:srcRect l="1784" t="6896" r="1784" b="12644"/>
          <a:stretch/>
        </p:blipFill>
        <p:spPr>
          <a:xfrm>
            <a:off x="11267661" y="6217920"/>
            <a:ext cx="914400" cy="640080"/>
          </a:xfrm>
          <a:prstGeom prst="rect">
            <a:avLst/>
          </a:prstGeom>
        </p:spPr>
      </p:pic>
      <p:sp>
        <p:nvSpPr>
          <p:cNvPr id="4" name="TextBox 3">
            <a:extLst>
              <a:ext uri="{FF2B5EF4-FFF2-40B4-BE49-F238E27FC236}">
                <a16:creationId xmlns:a16="http://schemas.microsoft.com/office/drawing/2014/main" id="{71EB3D83-02CC-420C-BF51-CE7CC2F264C9}"/>
              </a:ext>
            </a:extLst>
          </p:cNvPr>
          <p:cNvSpPr txBox="1"/>
          <p:nvPr userDrawn="1"/>
        </p:nvSpPr>
        <p:spPr>
          <a:xfrm>
            <a:off x="10633451" y="6368534"/>
            <a:ext cx="659155" cy="369332"/>
          </a:xfrm>
          <a:prstGeom prst="rect">
            <a:avLst/>
          </a:prstGeom>
          <a:noFill/>
        </p:spPr>
        <p:txBody>
          <a:bodyPr wrap="none" rtlCol="0">
            <a:spAutoFit/>
          </a:bodyPr>
          <a:lstStyle/>
          <a:p>
            <a:r>
              <a:rPr lang="en-US" b="1" dirty="0">
                <a:solidFill>
                  <a:srgbClr val="333399"/>
                </a:solidFill>
              </a:rPr>
              <a:t>V3.0</a:t>
            </a:r>
          </a:p>
        </p:txBody>
      </p:sp>
    </p:spTree>
    <p:extLst>
      <p:ext uri="{BB962C8B-B14F-4D97-AF65-F5344CB8AC3E}">
        <p14:creationId xmlns:p14="http://schemas.microsoft.com/office/powerpoint/2010/main" val="1391218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500"/>
                                        <p:tgtEl>
                                          <p:spTgt spid="1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fade">
                                      <p:cBhvr>
                                        <p:cTn id="12" dur="500"/>
                                        <p:tgtEl>
                                          <p:spTgt spid="1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7">
                                            <p:txEl>
                                              <p:pRg st="2" end="2"/>
                                            </p:txEl>
                                          </p:spTgt>
                                        </p:tgtEl>
                                        <p:attrNameLst>
                                          <p:attrName>style.visibility</p:attrName>
                                        </p:attrNameLst>
                                      </p:cBhvr>
                                      <p:to>
                                        <p:strVal val="visible"/>
                                      </p:to>
                                    </p:set>
                                    <p:animEffect transition="in" filter="fade">
                                      <p:cBhvr>
                                        <p:cTn id="17" dur="500"/>
                                        <p:tgtEl>
                                          <p:spTgt spid="1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7">
                                            <p:txEl>
                                              <p:pRg st="3" end="3"/>
                                            </p:txEl>
                                          </p:spTgt>
                                        </p:tgtEl>
                                        <p:attrNameLst>
                                          <p:attrName>style.visibility</p:attrName>
                                        </p:attrNameLst>
                                      </p:cBhvr>
                                      <p:to>
                                        <p:strVal val="visible"/>
                                      </p:to>
                                    </p:set>
                                    <p:animEffect transition="in" filter="fade">
                                      <p:cBhvr>
                                        <p:cTn id="22" dur="500"/>
                                        <p:tgtEl>
                                          <p:spTgt spid="10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7">
                                            <p:txEl>
                                              <p:pRg st="4" end="4"/>
                                            </p:txEl>
                                          </p:spTgt>
                                        </p:tgtEl>
                                        <p:attrNameLst>
                                          <p:attrName>style.visibility</p:attrName>
                                        </p:attrNameLst>
                                      </p:cBhvr>
                                      <p:to>
                                        <p:strVal val="visible"/>
                                      </p:to>
                                    </p:set>
                                    <p:animEffect transition="in" filter="fade">
                                      <p:cBhvr>
                                        <p:cTn id="27"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5">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3">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4">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5">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Lst>
      </p:bldP>
    </p:bldLst>
  </p:timing>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cs typeface="Arial" pitchFamily="34" charset="0"/>
        </a:defRPr>
      </a:lvl2pPr>
      <a:lvl3pPr algn="l" rtl="0" eaLnBrk="0" fontAlgn="base" hangingPunct="0">
        <a:spcBef>
          <a:spcPct val="0"/>
        </a:spcBef>
        <a:spcAft>
          <a:spcPct val="0"/>
        </a:spcAft>
        <a:defRPr sz="3600">
          <a:solidFill>
            <a:schemeClr val="tx2"/>
          </a:solidFill>
          <a:latin typeface="Calibri" pitchFamily="34" charset="0"/>
          <a:cs typeface="Arial" pitchFamily="34" charset="0"/>
        </a:defRPr>
      </a:lvl3pPr>
      <a:lvl4pPr algn="l" rtl="0" eaLnBrk="0" fontAlgn="base" hangingPunct="0">
        <a:spcBef>
          <a:spcPct val="0"/>
        </a:spcBef>
        <a:spcAft>
          <a:spcPct val="0"/>
        </a:spcAft>
        <a:defRPr sz="3600">
          <a:solidFill>
            <a:schemeClr val="tx2"/>
          </a:solidFill>
          <a:latin typeface="Calibri" pitchFamily="34" charset="0"/>
          <a:cs typeface="Arial" pitchFamily="34" charset="0"/>
        </a:defRPr>
      </a:lvl4pPr>
      <a:lvl5pPr algn="l" rtl="0" eaLnBrk="0" fontAlgn="base" hangingPunct="0">
        <a:spcBef>
          <a:spcPct val="0"/>
        </a:spcBef>
        <a:spcAft>
          <a:spcPct val="0"/>
        </a:spcAft>
        <a:defRPr sz="3600">
          <a:solidFill>
            <a:schemeClr val="tx2"/>
          </a:solidFill>
          <a:latin typeface="Calibri" pitchFamily="34" charset="0"/>
          <a:cs typeface="Arial" pitchFamily="34" charset="0"/>
        </a:defRPr>
      </a:lvl5pPr>
      <a:lvl6pPr marL="457200" algn="l" rtl="0" fontAlgn="base">
        <a:spcBef>
          <a:spcPct val="0"/>
        </a:spcBef>
        <a:spcAft>
          <a:spcPct val="0"/>
        </a:spcAft>
        <a:defRPr sz="4400">
          <a:solidFill>
            <a:schemeClr val="tx2"/>
          </a:solidFill>
          <a:latin typeface="Calibri" pitchFamily="34" charset="0"/>
          <a:cs typeface="Arial" pitchFamily="34" charset="0"/>
        </a:defRPr>
      </a:lvl6pPr>
      <a:lvl7pPr marL="914400" algn="l" rtl="0" fontAlgn="base">
        <a:spcBef>
          <a:spcPct val="0"/>
        </a:spcBef>
        <a:spcAft>
          <a:spcPct val="0"/>
        </a:spcAft>
        <a:defRPr sz="4400">
          <a:solidFill>
            <a:schemeClr val="tx2"/>
          </a:solidFill>
          <a:latin typeface="Calibri" pitchFamily="34" charset="0"/>
          <a:cs typeface="Arial" pitchFamily="34" charset="0"/>
        </a:defRPr>
      </a:lvl7pPr>
      <a:lvl8pPr marL="1371600" algn="l" rtl="0" fontAlgn="base">
        <a:spcBef>
          <a:spcPct val="0"/>
        </a:spcBef>
        <a:spcAft>
          <a:spcPct val="0"/>
        </a:spcAft>
        <a:defRPr sz="4400">
          <a:solidFill>
            <a:schemeClr val="tx2"/>
          </a:solidFill>
          <a:latin typeface="Calibri" pitchFamily="34" charset="0"/>
          <a:cs typeface="Arial" pitchFamily="34" charset="0"/>
        </a:defRPr>
      </a:lvl8pPr>
      <a:lvl9pPr marL="1828800" algn="l" rtl="0" fontAlgn="base">
        <a:spcBef>
          <a:spcPct val="0"/>
        </a:spcBef>
        <a:spcAft>
          <a:spcPct val="0"/>
        </a:spcAft>
        <a:defRPr sz="4400">
          <a:solidFill>
            <a:schemeClr val="tx2"/>
          </a:solidFill>
          <a:latin typeface="Calibri" pitchFamily="34" charset="0"/>
          <a:cs typeface="Arial"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2A405F-CAF1-48EC-9850-7FA06ECD5B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68C98C1-4C72-4848-8764-74E8E4E5E4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5D65E4A-6DDC-430C-ABDC-37D6A2820D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81DA67-90B5-4032-8B73-26936DCB9A3E}" type="datetimeFigureOut">
              <a:rPr lang="es-MX" smtClean="0"/>
              <a:t>14/04/2026</a:t>
            </a:fld>
            <a:endParaRPr lang="es-MX"/>
          </a:p>
        </p:txBody>
      </p:sp>
      <p:sp>
        <p:nvSpPr>
          <p:cNvPr id="5" name="Marcador de pie de página 4">
            <a:extLst>
              <a:ext uri="{FF2B5EF4-FFF2-40B4-BE49-F238E27FC236}">
                <a16:creationId xmlns:a16="http://schemas.microsoft.com/office/drawing/2014/main" id="{9334076D-7570-4243-8347-52B0483977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DE403F8-0F9D-484D-B602-1CF30E4107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A472A-81C9-4917-B7B7-9774480B86B8}" type="slidenum">
              <a:rPr lang="es-MX" smtClean="0"/>
              <a:t>‹Nº›</a:t>
            </a:fld>
            <a:endParaRPr lang="es-MX"/>
          </a:p>
        </p:txBody>
      </p:sp>
    </p:spTree>
    <p:extLst>
      <p:ext uri="{BB962C8B-B14F-4D97-AF65-F5344CB8AC3E}">
        <p14:creationId xmlns:p14="http://schemas.microsoft.com/office/powerpoint/2010/main" val="410165105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21C0A-9167-4003-8BE2-228B87A99A6F}" type="datetime1">
              <a:rPr lang="es-EC" smtClean="0"/>
              <a:t>14/4/2026</a:t>
            </a:fld>
            <a:endParaRPr lang="es-EC"/>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33019-1553-4B21-9E67-148490D01036}" type="slidenum">
              <a:rPr lang="es-EC" smtClean="0"/>
              <a:t>‹Nº›</a:t>
            </a:fld>
            <a:endParaRPr lang="es-EC"/>
          </a:p>
        </p:txBody>
      </p:sp>
      <p:pic>
        <p:nvPicPr>
          <p:cNvPr id="7" name="Imagen 6">
            <a:extLst>
              <a:ext uri="{FF2B5EF4-FFF2-40B4-BE49-F238E27FC236}">
                <a16:creationId xmlns:a16="http://schemas.microsoft.com/office/drawing/2014/main" id="{88EA4187-25CC-4E27-AB8F-447DE1BAA4A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7526" y="6267628"/>
            <a:ext cx="1817540" cy="350710"/>
          </a:xfrm>
          <a:prstGeom prst="rect">
            <a:avLst/>
          </a:prstGeom>
        </p:spPr>
      </p:pic>
      <p:sp>
        <p:nvSpPr>
          <p:cNvPr id="8" name="Marcador de pie de página 1">
            <a:extLst>
              <a:ext uri="{FF2B5EF4-FFF2-40B4-BE49-F238E27FC236}">
                <a16:creationId xmlns:a16="http://schemas.microsoft.com/office/drawing/2014/main" id="{1364A388-3A5D-4DB2-822C-68C1C2B73C0F}"/>
              </a:ext>
            </a:extLst>
          </p:cNvPr>
          <p:cNvSpPr txBox="1">
            <a:spLocks/>
          </p:cNvSpPr>
          <p:nvPr userDrawn="1"/>
        </p:nvSpPr>
        <p:spPr>
          <a:xfrm>
            <a:off x="4151410" y="6403814"/>
            <a:ext cx="41148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s-EC" dirty="0">
                <a:solidFill>
                  <a:schemeClr val="bg1">
                    <a:lumMod val="50000"/>
                  </a:schemeClr>
                </a:solidFill>
                <a:latin typeface="Cordia New" panose="020B0304020202020204" pitchFamily="34" charset="-34"/>
                <a:cs typeface="Cordia New" panose="020B0304020202020204" pitchFamily="34" charset="-34"/>
              </a:rPr>
              <a:t>SCEC Supply Chain </a:t>
            </a:r>
            <a:r>
              <a:rPr lang="es-EC" dirty="0" err="1">
                <a:solidFill>
                  <a:schemeClr val="bg1">
                    <a:lumMod val="50000"/>
                  </a:schemeClr>
                </a:solidFill>
                <a:latin typeface="Cordia New" panose="020B0304020202020204" pitchFamily="34" charset="-34"/>
                <a:cs typeface="Cordia New" panose="020B0304020202020204" pitchFamily="34" charset="-34"/>
              </a:rPr>
              <a:t>Excellence</a:t>
            </a:r>
            <a:r>
              <a:rPr lang="es-EC" dirty="0">
                <a:solidFill>
                  <a:schemeClr val="bg1">
                    <a:lumMod val="50000"/>
                  </a:schemeClr>
                </a:solidFill>
                <a:latin typeface="Cordia New" panose="020B0304020202020204" pitchFamily="34" charset="-34"/>
                <a:cs typeface="Cordia New" panose="020B0304020202020204" pitchFamily="34" charset="-34"/>
              </a:rPr>
              <a:t> </a:t>
            </a:r>
            <a:r>
              <a:rPr lang="es-EC" dirty="0" err="1">
                <a:solidFill>
                  <a:schemeClr val="bg1">
                    <a:lumMod val="50000"/>
                  </a:schemeClr>
                </a:solidFill>
                <a:latin typeface="Cordia New" panose="020B0304020202020204" pitchFamily="34" charset="-34"/>
                <a:cs typeface="Cordia New" panose="020B0304020202020204" pitchFamily="34" charset="-34"/>
              </a:rPr>
              <a:t>Community</a:t>
            </a:r>
            <a:r>
              <a:rPr lang="es-EC" dirty="0">
                <a:solidFill>
                  <a:schemeClr val="bg1">
                    <a:lumMod val="50000"/>
                  </a:schemeClr>
                </a:solidFill>
                <a:latin typeface="Cordia New" panose="020B0304020202020204" pitchFamily="34" charset="-34"/>
                <a:cs typeface="Cordia New" panose="020B0304020202020204" pitchFamily="34" charset="-34"/>
              </a:rPr>
              <a:t> </a:t>
            </a:r>
          </a:p>
        </p:txBody>
      </p:sp>
      <p:cxnSp>
        <p:nvCxnSpPr>
          <p:cNvPr id="10" name="Conector recto 9">
            <a:extLst>
              <a:ext uri="{FF2B5EF4-FFF2-40B4-BE49-F238E27FC236}">
                <a16:creationId xmlns:a16="http://schemas.microsoft.com/office/drawing/2014/main" id="{88F6386E-DD88-4CB1-BCD2-0F55551A8C29}"/>
              </a:ext>
            </a:extLst>
          </p:cNvPr>
          <p:cNvCxnSpPr>
            <a:cxnSpLocks/>
          </p:cNvCxnSpPr>
          <p:nvPr userDrawn="1"/>
        </p:nvCxnSpPr>
        <p:spPr>
          <a:xfrm>
            <a:off x="7853144" y="6193087"/>
            <a:ext cx="4028235" cy="26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2DDA8BE6-42C1-40C9-86DB-50FFB7B94277}"/>
              </a:ext>
            </a:extLst>
          </p:cNvPr>
          <p:cNvCxnSpPr>
            <a:cxnSpLocks/>
          </p:cNvCxnSpPr>
          <p:nvPr userDrawn="1"/>
        </p:nvCxnSpPr>
        <p:spPr>
          <a:xfrm>
            <a:off x="307526" y="6206381"/>
            <a:ext cx="401635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E274ECAF-AA6E-4546-91EE-B3988E2679FC}"/>
              </a:ext>
            </a:extLst>
          </p:cNvPr>
          <p:cNvSpPr/>
          <p:nvPr userDrawn="1"/>
        </p:nvSpPr>
        <p:spPr>
          <a:xfrm>
            <a:off x="4574388" y="5964041"/>
            <a:ext cx="3268844" cy="553998"/>
          </a:xfrm>
          <a:prstGeom prst="rect">
            <a:avLst/>
          </a:prstGeom>
        </p:spPr>
        <p:txBody>
          <a:bodyPr wrap="none">
            <a:spAutoFit/>
          </a:bodyPr>
          <a:lstStyle/>
          <a:p>
            <a:pPr algn="ctr"/>
            <a:r>
              <a:rPr lang="es-MX" sz="3000" b="1" dirty="0" err="1">
                <a:solidFill>
                  <a:srgbClr val="0070C0"/>
                </a:solidFill>
                <a:effectLst/>
                <a:latin typeface="Cordia New" panose="020B0304020202020204" pitchFamily="34" charset="-34"/>
                <a:cs typeface="Cordia New" panose="020B0304020202020204" pitchFamily="34" charset="-34"/>
              </a:rPr>
              <a:t>Coupling</a:t>
            </a:r>
            <a:r>
              <a:rPr lang="es-MX" sz="3000" b="1" dirty="0">
                <a:solidFill>
                  <a:srgbClr val="0070C0"/>
                </a:solidFill>
                <a:effectLst/>
                <a:latin typeface="Cordia New" panose="020B0304020202020204" pitchFamily="34" charset="-34"/>
                <a:cs typeface="Cordia New" panose="020B0304020202020204" pitchFamily="34" charset="-34"/>
              </a:rPr>
              <a:t> </a:t>
            </a:r>
            <a:r>
              <a:rPr lang="es-MX" sz="3000" b="1" dirty="0" err="1">
                <a:solidFill>
                  <a:srgbClr val="0070C0"/>
                </a:solidFill>
                <a:effectLst/>
                <a:latin typeface="Cordia New" panose="020B0304020202020204" pitchFamily="34" charset="-34"/>
                <a:cs typeface="Cordia New" panose="020B0304020202020204" pitchFamily="34" charset="-34"/>
              </a:rPr>
              <a:t>while</a:t>
            </a:r>
            <a:r>
              <a:rPr lang="es-MX" sz="3000" b="1" dirty="0">
                <a:solidFill>
                  <a:srgbClr val="0070C0"/>
                </a:solidFill>
                <a:effectLst/>
                <a:latin typeface="Cordia New" panose="020B0304020202020204" pitchFamily="34" charset="-34"/>
                <a:cs typeface="Cordia New" panose="020B0304020202020204" pitchFamily="34" charset="-34"/>
              </a:rPr>
              <a:t> </a:t>
            </a:r>
            <a:r>
              <a:rPr lang="es-MX" sz="3000" b="1" dirty="0" err="1">
                <a:solidFill>
                  <a:srgbClr val="0070C0"/>
                </a:solidFill>
                <a:effectLst/>
                <a:latin typeface="Cordia New" panose="020B0304020202020204" pitchFamily="34" charset="-34"/>
                <a:cs typeface="Cordia New" panose="020B0304020202020204" pitchFamily="34" charset="-34"/>
              </a:rPr>
              <a:t>Decoupling</a:t>
            </a:r>
            <a:r>
              <a:rPr lang="es-MX" sz="3000" b="1" dirty="0">
                <a:solidFill>
                  <a:srgbClr val="0070C0"/>
                </a:solidFill>
                <a:effectLst/>
                <a:latin typeface="Cordia New" panose="020B0304020202020204" pitchFamily="34" charset="-34"/>
                <a:cs typeface="Cordia New" panose="020B0304020202020204" pitchFamily="34" charset="-34"/>
              </a:rPr>
              <a:t> </a:t>
            </a:r>
          </a:p>
        </p:txBody>
      </p:sp>
    </p:spTree>
    <p:extLst>
      <p:ext uri="{BB962C8B-B14F-4D97-AF65-F5344CB8AC3E}">
        <p14:creationId xmlns:p14="http://schemas.microsoft.com/office/powerpoint/2010/main" val="197824798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0"/>
            <a:ext cx="1097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128" name="Text Box 8"/>
          <p:cNvSpPr txBox="1">
            <a:spLocks noChangeArrowheads="1"/>
          </p:cNvSpPr>
          <p:nvPr/>
        </p:nvSpPr>
        <p:spPr bwMode="auto">
          <a:xfrm>
            <a:off x="9508067" y="6537326"/>
            <a:ext cx="65193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fld id="{3B84E676-FEAC-425A-8E87-EE4FF32C32E0}" type="slidenum">
              <a:rPr lang="en-US" altLang="en-US" sz="1000" smtClean="0"/>
              <a:pPr eaLnBrk="1" hangingPunct="1">
                <a:defRPr/>
              </a:pPr>
              <a:t>‹Nº›</a:t>
            </a:fld>
            <a:endParaRPr lang="en-US" altLang="en-US" sz="1000"/>
          </a:p>
        </p:txBody>
      </p:sp>
      <p:sp>
        <p:nvSpPr>
          <p:cNvPr id="2" name="TextBox 1"/>
          <p:cNvSpPr txBox="1"/>
          <p:nvPr userDrawn="1"/>
        </p:nvSpPr>
        <p:spPr>
          <a:xfrm>
            <a:off x="2504293" y="6536266"/>
            <a:ext cx="7010400" cy="230832"/>
          </a:xfrm>
          <a:prstGeom prst="rect">
            <a:avLst/>
          </a:prstGeom>
          <a:noFill/>
        </p:spPr>
        <p:txBody>
          <a:bodyPr wrap="square" rtlCol="0">
            <a:spAutoFit/>
          </a:bodyPr>
          <a:lstStyle/>
          <a:p>
            <a:pPr algn="ctr"/>
            <a:r>
              <a:rPr lang="en-US" sz="900" dirty="0"/>
              <a:t>All content copyright Demand Driven Institute 2019  All rights reserved.</a:t>
            </a:r>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6214533"/>
            <a:ext cx="1447800" cy="643467"/>
          </a:xfrm>
          <a:prstGeom prst="rect">
            <a:avLst/>
          </a:prstGeom>
        </p:spPr>
      </p:pic>
      <p:pic>
        <p:nvPicPr>
          <p:cNvPr id="3" name="Picture 2"/>
          <p:cNvPicPr>
            <a:picLocks noChangeAspect="1"/>
          </p:cNvPicPr>
          <p:nvPr userDrawn="1"/>
        </p:nvPicPr>
        <p:blipFill rotWithShape="1">
          <a:blip r:embed="rId10" cstate="print">
            <a:extLst>
              <a:ext uri="{28A0092B-C50C-407E-A947-70E740481C1C}">
                <a14:useLocalDpi xmlns:a14="http://schemas.microsoft.com/office/drawing/2010/main" val="0"/>
              </a:ext>
            </a:extLst>
          </a:blip>
          <a:srcRect l="1784" t="6896" r="1784" b="12644"/>
          <a:stretch/>
        </p:blipFill>
        <p:spPr>
          <a:xfrm>
            <a:off x="11267661" y="6217920"/>
            <a:ext cx="914400" cy="640080"/>
          </a:xfrm>
          <a:prstGeom prst="rect">
            <a:avLst/>
          </a:prstGeom>
        </p:spPr>
      </p:pic>
    </p:spTree>
    <p:extLst>
      <p:ext uri="{BB962C8B-B14F-4D97-AF65-F5344CB8AC3E}">
        <p14:creationId xmlns:p14="http://schemas.microsoft.com/office/powerpoint/2010/main" val="111379359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Lst>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cs typeface="Arial" pitchFamily="34" charset="0"/>
        </a:defRPr>
      </a:lvl2pPr>
      <a:lvl3pPr algn="l" rtl="0" eaLnBrk="0" fontAlgn="base" hangingPunct="0">
        <a:spcBef>
          <a:spcPct val="0"/>
        </a:spcBef>
        <a:spcAft>
          <a:spcPct val="0"/>
        </a:spcAft>
        <a:defRPr sz="3600">
          <a:solidFill>
            <a:schemeClr val="tx2"/>
          </a:solidFill>
          <a:latin typeface="Calibri" pitchFamily="34" charset="0"/>
          <a:cs typeface="Arial" pitchFamily="34" charset="0"/>
        </a:defRPr>
      </a:lvl3pPr>
      <a:lvl4pPr algn="l" rtl="0" eaLnBrk="0" fontAlgn="base" hangingPunct="0">
        <a:spcBef>
          <a:spcPct val="0"/>
        </a:spcBef>
        <a:spcAft>
          <a:spcPct val="0"/>
        </a:spcAft>
        <a:defRPr sz="3600">
          <a:solidFill>
            <a:schemeClr val="tx2"/>
          </a:solidFill>
          <a:latin typeface="Calibri" pitchFamily="34" charset="0"/>
          <a:cs typeface="Arial" pitchFamily="34" charset="0"/>
        </a:defRPr>
      </a:lvl4pPr>
      <a:lvl5pPr algn="l" rtl="0" eaLnBrk="0" fontAlgn="base" hangingPunct="0">
        <a:spcBef>
          <a:spcPct val="0"/>
        </a:spcBef>
        <a:spcAft>
          <a:spcPct val="0"/>
        </a:spcAft>
        <a:defRPr sz="3600">
          <a:solidFill>
            <a:schemeClr val="tx2"/>
          </a:solidFill>
          <a:latin typeface="Calibri" pitchFamily="34" charset="0"/>
          <a:cs typeface="Arial" pitchFamily="34" charset="0"/>
        </a:defRPr>
      </a:lvl5pPr>
      <a:lvl6pPr marL="457200" algn="l" rtl="0" fontAlgn="base">
        <a:spcBef>
          <a:spcPct val="0"/>
        </a:spcBef>
        <a:spcAft>
          <a:spcPct val="0"/>
        </a:spcAft>
        <a:defRPr sz="4400">
          <a:solidFill>
            <a:schemeClr val="tx2"/>
          </a:solidFill>
          <a:latin typeface="Calibri" pitchFamily="34" charset="0"/>
          <a:cs typeface="Arial" pitchFamily="34" charset="0"/>
        </a:defRPr>
      </a:lvl6pPr>
      <a:lvl7pPr marL="914400" algn="l" rtl="0" fontAlgn="base">
        <a:spcBef>
          <a:spcPct val="0"/>
        </a:spcBef>
        <a:spcAft>
          <a:spcPct val="0"/>
        </a:spcAft>
        <a:defRPr sz="4400">
          <a:solidFill>
            <a:schemeClr val="tx2"/>
          </a:solidFill>
          <a:latin typeface="Calibri" pitchFamily="34" charset="0"/>
          <a:cs typeface="Arial" pitchFamily="34" charset="0"/>
        </a:defRPr>
      </a:lvl7pPr>
      <a:lvl8pPr marL="1371600" algn="l" rtl="0" fontAlgn="base">
        <a:spcBef>
          <a:spcPct val="0"/>
        </a:spcBef>
        <a:spcAft>
          <a:spcPct val="0"/>
        </a:spcAft>
        <a:defRPr sz="4400">
          <a:solidFill>
            <a:schemeClr val="tx2"/>
          </a:solidFill>
          <a:latin typeface="Calibri" pitchFamily="34" charset="0"/>
          <a:cs typeface="Arial" pitchFamily="34" charset="0"/>
        </a:defRPr>
      </a:lvl8pPr>
      <a:lvl9pPr marL="1828800" algn="l" rtl="0" fontAlgn="base">
        <a:spcBef>
          <a:spcPct val="0"/>
        </a:spcBef>
        <a:spcAft>
          <a:spcPct val="0"/>
        </a:spcAft>
        <a:defRPr sz="4400">
          <a:solidFill>
            <a:schemeClr val="tx2"/>
          </a:solidFill>
          <a:latin typeface="Calibri" pitchFamily="34" charset="0"/>
          <a:cs typeface="Arial"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Char char="»"/>
        <a:defRPr>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jp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jpe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6.png"/><Relationship Id="rId4" Type="http://schemas.openxmlformats.org/officeDocument/2006/relationships/image" Target="../media/image18.jp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8.jp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2.xml"/><Relationship Id="rId6" Type="http://schemas.openxmlformats.org/officeDocument/2006/relationships/image" Target="../media/image8.jpg"/><Relationship Id="rId5" Type="http://schemas.openxmlformats.org/officeDocument/2006/relationships/image" Target="../media/image6.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8.jpg"/><Relationship Id="rId5" Type="http://schemas.openxmlformats.org/officeDocument/2006/relationships/image" Target="../media/image28.png"/><Relationship Id="rId4" Type="http://schemas.openxmlformats.org/officeDocument/2006/relationships/hyperlink" Target="http://bangav.blogspot.in/2013/10/indias-tallest-air-traffic-control.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8.jpg"/><Relationship Id="rId5" Type="http://schemas.openxmlformats.org/officeDocument/2006/relationships/image" Target="../media/image28.png"/><Relationship Id="rId4" Type="http://schemas.openxmlformats.org/officeDocument/2006/relationships/hyperlink" Target="http://bangav.blogspot.in/2013/10/indias-tallest-air-traffic-control.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agcs.allianz.com/"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5.xml"/><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image" Target="../media/image35.emf"/><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slideLayout" Target="../slideLayouts/slideLayout25.xml"/><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5.xml"/><Relationship Id="rId1" Type="http://schemas.openxmlformats.org/officeDocument/2006/relationships/tags" Target="../tags/tag7.xml"/><Relationship Id="rId5" Type="http://schemas.openxmlformats.org/officeDocument/2006/relationships/image" Target="../media/image9.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hyperlink" Target="https://cronomo.salesianos.edu/info.html" TargetMode="External"/><Relationship Id="rId3" Type="http://schemas.openxmlformats.org/officeDocument/2006/relationships/image" Target="../media/image7.jp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contenido 3">
            <a:extLst>
              <a:ext uri="{FF2B5EF4-FFF2-40B4-BE49-F238E27FC236}">
                <a16:creationId xmlns:a16="http://schemas.microsoft.com/office/drawing/2014/main" id="{852D2394-6D20-4CCB-9CDC-02671400A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41078"/>
          </a:xfrm>
          <a:prstGeom prst="rect">
            <a:avLst/>
          </a:prstGeom>
        </p:spPr>
      </p:pic>
      <p:sp>
        <p:nvSpPr>
          <p:cNvPr id="12" name="Título 1">
            <a:extLst>
              <a:ext uri="{FF2B5EF4-FFF2-40B4-BE49-F238E27FC236}">
                <a16:creationId xmlns:a16="http://schemas.microsoft.com/office/drawing/2014/main" id="{E608F7CD-768D-4F3E-9AC4-EDFFDF4219DB}"/>
              </a:ext>
            </a:extLst>
          </p:cNvPr>
          <p:cNvSpPr txBox="1">
            <a:spLocks/>
          </p:cNvSpPr>
          <p:nvPr/>
        </p:nvSpPr>
        <p:spPr>
          <a:xfrm>
            <a:off x="148444" y="526601"/>
            <a:ext cx="11373463" cy="71342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CO" sz="4800" b="1" dirty="0">
                <a:effectLst>
                  <a:outerShdw blurRad="38100" dist="38100" dir="2700000" algn="tl">
                    <a:srgbClr val="000000">
                      <a:alpha val="43137"/>
                    </a:srgbClr>
                  </a:outerShdw>
                </a:effectLst>
              </a:rPr>
              <a:t>ALFONSO NAVARRO BUSTAMANTE</a:t>
            </a:r>
          </a:p>
        </p:txBody>
      </p:sp>
      <p:sp>
        <p:nvSpPr>
          <p:cNvPr id="13" name="Título 1">
            <a:extLst>
              <a:ext uri="{FF2B5EF4-FFF2-40B4-BE49-F238E27FC236}">
                <a16:creationId xmlns:a16="http://schemas.microsoft.com/office/drawing/2014/main" id="{D3A82BB6-3A44-45DA-BD05-11318D390C80}"/>
              </a:ext>
            </a:extLst>
          </p:cNvPr>
          <p:cNvSpPr txBox="1">
            <a:spLocks/>
          </p:cNvSpPr>
          <p:nvPr/>
        </p:nvSpPr>
        <p:spPr>
          <a:xfrm>
            <a:off x="157070" y="1193549"/>
            <a:ext cx="6787194" cy="53889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600" b="1" i="1" dirty="0"/>
              <a:t>Empresario, Socio Fundador y Directivo de empresas como las firmas de consultoría MIDAS, la firma de tecnología SYNKRON y la holding de inversión K2 </a:t>
            </a:r>
            <a:r>
              <a:rPr lang="es-ES" sz="1600" b="1" i="1" dirty="0" err="1"/>
              <a:t>Solutions</a:t>
            </a:r>
            <a:r>
              <a:rPr lang="es-ES" sz="1600" b="1" i="1" dirty="0"/>
              <a:t> con operación en Latinoamérica y Asia. Miembro de la Junta Directiva de empresas como Pelaez Hermanos, ARH, </a:t>
            </a:r>
            <a:r>
              <a:rPr lang="es-ES" sz="1600" b="1" i="1" dirty="0" err="1"/>
              <a:t>Autolitoral</a:t>
            </a:r>
            <a:r>
              <a:rPr lang="es-ES" sz="1600" b="1" i="1" dirty="0"/>
              <a:t>, Baterías </a:t>
            </a:r>
            <a:r>
              <a:rPr lang="es-ES" sz="1600" b="1" i="1" dirty="0" err="1"/>
              <a:t>Willard</a:t>
            </a:r>
            <a:r>
              <a:rPr lang="es-ES" sz="1600" b="1" i="1" dirty="0"/>
              <a:t>, el Prado Holdings, entre otras. Ingeniero Industrial de la Universidad del Atlántico y MBA del Tecnológico de Monterrey. Como profesor de postgrado y formación ejecutiva de múltiples universidades y speaker internacional, ha formado a miles de </a:t>
            </a:r>
            <a:r>
              <a:rPr lang="es-ES" sz="1600" b="1" i="1" dirty="0" err="1"/>
              <a:t>jecutivos</a:t>
            </a:r>
            <a:r>
              <a:rPr lang="es-ES" sz="1600" b="1" i="1" dirty="0"/>
              <a:t> en temas de estrategia, planeación y excelencia operacional.</a:t>
            </a:r>
          </a:p>
          <a:p>
            <a:endParaRPr lang="es-ES" sz="1600" b="1" i="1" dirty="0"/>
          </a:p>
          <a:p>
            <a:r>
              <a:rPr lang="es-ES" sz="1600" b="1" i="1" dirty="0"/>
              <a:t>Es un reconocido consultor internacional en el campo de Estrategia y Operaciones para empresas como ARTURO CALLE, COMERCIAL NUTRESA, STUDIO F, ZENU, ACESCO, COMPAÑÍA NACIONAL DE CHOCOLATES, VENUS, COLCAFÉ, AUTECO, MEALS DE COLOMBIA (CREMHELADO), FANALCA, FAMILIA y NOEL, entre otras. Como formador y docente de postgrado, ha formado a miles de ejecutivos y profesionales en estos temas, y es un experto certificado en TOC, DDMRP, Lean y S&amp;OP (IBP). Ex Country Manager de Goldratt </a:t>
            </a:r>
            <a:r>
              <a:rPr lang="es-ES" sz="1600" b="1" i="1" dirty="0" err="1"/>
              <a:t>Consulting</a:t>
            </a:r>
            <a:r>
              <a:rPr lang="es-ES" sz="1600" b="1" i="1" dirty="0"/>
              <a:t>. </a:t>
            </a:r>
          </a:p>
          <a:p>
            <a:endParaRPr lang="es-ES" sz="1600" b="1" i="1" dirty="0"/>
          </a:p>
          <a:p>
            <a:r>
              <a:rPr lang="es-ES" sz="1600" b="1" i="1" dirty="0"/>
              <a:t>Es afiliado del </a:t>
            </a:r>
            <a:r>
              <a:rPr lang="es-ES" sz="1600" b="1" i="1" dirty="0" err="1"/>
              <a:t>Demand</a:t>
            </a:r>
            <a:r>
              <a:rPr lang="es-ES" sz="1600" b="1" i="1" dirty="0"/>
              <a:t> </a:t>
            </a:r>
            <a:r>
              <a:rPr lang="es-ES" sz="1600" b="1" i="1" dirty="0" err="1"/>
              <a:t>Driven</a:t>
            </a:r>
            <a:r>
              <a:rPr lang="es-ES" sz="1600" b="1" i="1" dirty="0"/>
              <a:t> </a:t>
            </a:r>
            <a:r>
              <a:rPr lang="es-ES" sz="1600" b="1" i="1" dirty="0" err="1"/>
              <a:t>Institute</a:t>
            </a:r>
            <a:r>
              <a:rPr lang="es-ES" sz="1600" b="1" i="1" dirty="0"/>
              <a:t> para Latino América, uno de los Master </a:t>
            </a:r>
            <a:r>
              <a:rPr lang="es-ES" sz="1600" b="1" i="1" dirty="0" err="1"/>
              <a:t>Instructors</a:t>
            </a:r>
            <a:r>
              <a:rPr lang="es-ES" sz="1600" b="1" i="1" dirty="0"/>
              <a:t> más destacados en el mundo de esta institución creadora del modelo de </a:t>
            </a:r>
            <a:r>
              <a:rPr lang="es-ES" sz="1600" b="1" i="1" dirty="0" err="1"/>
              <a:t>Demand</a:t>
            </a:r>
            <a:r>
              <a:rPr lang="es-ES" sz="1600" b="1" i="1" dirty="0"/>
              <a:t> </a:t>
            </a:r>
            <a:r>
              <a:rPr lang="es-ES" sz="1600" b="1" i="1" dirty="0" err="1"/>
              <a:t>Driven</a:t>
            </a:r>
            <a:r>
              <a:rPr lang="es-ES" sz="1600" b="1" i="1" dirty="0"/>
              <a:t> Adaptive Enterprise (DDAE), y uno de los líderes reconocidos en el concepto de modelos de gestión ADAPTATIVOS para ambientes de negocios complejos y variables. Como </a:t>
            </a:r>
            <a:r>
              <a:rPr lang="es-ES" sz="1600" b="1" i="1" dirty="0" err="1"/>
              <a:t>co-facilitador</a:t>
            </a:r>
            <a:r>
              <a:rPr lang="es-ES" sz="1600" b="1" i="1" dirty="0"/>
              <a:t> de los primeros programas en el planeta de S&amp;OP Adaptativo junto con Dick Ling, padre de S&amp;OP, ha participado en la nueva generación de herramientas de planeación que está evolucionando y reemplazando al modelo convencional de S&amp;OP y Planeación Maestra.</a:t>
            </a:r>
            <a:endParaRPr lang="es-CO" sz="1400" b="1" dirty="0"/>
          </a:p>
        </p:txBody>
      </p:sp>
      <p:pic>
        <p:nvPicPr>
          <p:cNvPr id="2" name="Imagen 1" descr="Logotipo&#10;&#10;El contenido generado por IA puede ser incorrecto.">
            <a:extLst>
              <a:ext uri="{FF2B5EF4-FFF2-40B4-BE49-F238E27FC236}">
                <a16:creationId xmlns:a16="http://schemas.microsoft.com/office/drawing/2014/main" id="{05FC96F7-BD41-7C97-483C-75F774BC44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9280" y="5952090"/>
            <a:ext cx="1245254" cy="758617"/>
          </a:xfrm>
          <a:prstGeom prst="rect">
            <a:avLst/>
          </a:prstGeom>
        </p:spPr>
      </p:pic>
    </p:spTree>
    <p:extLst>
      <p:ext uri="{BB962C8B-B14F-4D97-AF65-F5344CB8AC3E}">
        <p14:creationId xmlns:p14="http://schemas.microsoft.com/office/powerpoint/2010/main" val="59894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A366A-BC34-CBD7-1D8D-07059B592F2F}"/>
            </a:ext>
          </a:extLst>
        </p:cNvPr>
        <p:cNvGrpSpPr/>
        <p:nvPr/>
      </p:nvGrpSpPr>
      <p:grpSpPr>
        <a:xfrm>
          <a:off x="0" y="0"/>
          <a:ext cx="0" cy="0"/>
          <a:chOff x="0" y="0"/>
          <a:chExt cx="0" cy="0"/>
        </a:xfrm>
      </p:grpSpPr>
      <p:pic>
        <p:nvPicPr>
          <p:cNvPr id="7170" name="Picture 2" descr="Image result for Demand dRiven institute affiliate">
            <a:extLst>
              <a:ext uri="{FF2B5EF4-FFF2-40B4-BE49-F238E27FC236}">
                <a16:creationId xmlns:a16="http://schemas.microsoft.com/office/drawing/2014/main" id="{82C65A8E-16A8-D8FC-261D-5324F23A1C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2718" y="5812992"/>
            <a:ext cx="1815650" cy="1045008"/>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Conector recto 22">
            <a:extLst>
              <a:ext uri="{FF2B5EF4-FFF2-40B4-BE49-F238E27FC236}">
                <a16:creationId xmlns:a16="http://schemas.microsoft.com/office/drawing/2014/main" id="{21728ECD-8265-1B21-24AB-CDCEDC036D0D}"/>
              </a:ext>
            </a:extLst>
          </p:cNvPr>
          <p:cNvCxnSpPr/>
          <p:nvPr/>
        </p:nvCxnSpPr>
        <p:spPr>
          <a:xfrm>
            <a:off x="0" y="5763505"/>
            <a:ext cx="12192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AF668E57-447A-5E66-6892-A7B4933AB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574"/>
            <a:ext cx="12192000" cy="5728554"/>
          </a:xfrm>
          <a:prstGeom prst="rect">
            <a:avLst/>
          </a:prstGeom>
        </p:spPr>
      </p:pic>
      <p:sp>
        <p:nvSpPr>
          <p:cNvPr id="15" name="Rectángulo 14">
            <a:extLst>
              <a:ext uri="{FF2B5EF4-FFF2-40B4-BE49-F238E27FC236}">
                <a16:creationId xmlns:a16="http://schemas.microsoft.com/office/drawing/2014/main" id="{4DBAF4A8-91CD-0F3C-47B8-C2CA47DFEC1B}"/>
              </a:ext>
            </a:extLst>
          </p:cNvPr>
          <p:cNvSpPr/>
          <p:nvPr/>
        </p:nvSpPr>
        <p:spPr>
          <a:xfrm>
            <a:off x="0" y="2449287"/>
            <a:ext cx="12192000" cy="1678054"/>
          </a:xfrm>
          <a:prstGeom prst="rect">
            <a:avLst/>
          </a:prstGeom>
          <a:solidFill>
            <a:srgbClr val="00206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800" b="1" dirty="0">
                <a:solidFill>
                  <a:srgbClr val="FFFF00"/>
                </a:solidFill>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LA NECESIDAD DE LA </a:t>
            </a:r>
          </a:p>
          <a:p>
            <a:pPr algn="ctr"/>
            <a:r>
              <a:rPr lang="es-CO" sz="6000" b="1" dirty="0">
                <a:solidFill>
                  <a:srgbClr val="FFFF00"/>
                </a:solidFill>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ADAPTACION ESTRATÉGICA</a:t>
            </a:r>
            <a:endParaRPr lang="es-MX" sz="6000" b="1" dirty="0">
              <a:solidFill>
                <a:srgbClr val="FFFF00"/>
              </a:solidFill>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pic>
        <p:nvPicPr>
          <p:cNvPr id="2" name="Imagen 1" descr="Imagen que contiene imágenes prediseñadas&#10;&#10;Descripción generada automáticamente">
            <a:extLst>
              <a:ext uri="{FF2B5EF4-FFF2-40B4-BE49-F238E27FC236}">
                <a16:creationId xmlns:a16="http://schemas.microsoft.com/office/drawing/2014/main" id="{5485893C-98C5-D81F-C7A7-D9CD1203507C}"/>
              </a:ext>
            </a:extLst>
          </p:cNvPr>
          <p:cNvPicPr>
            <a:picLocks noChangeAspect="1"/>
          </p:cNvPicPr>
          <p:nvPr/>
        </p:nvPicPr>
        <p:blipFill>
          <a:blip r:embed="rId5"/>
          <a:stretch>
            <a:fillRect/>
          </a:stretch>
        </p:blipFill>
        <p:spPr>
          <a:xfrm>
            <a:off x="9052422" y="5871631"/>
            <a:ext cx="2808846" cy="521512"/>
          </a:xfrm>
          <a:prstGeom prst="rect">
            <a:avLst/>
          </a:prstGeom>
        </p:spPr>
      </p:pic>
      <p:sp>
        <p:nvSpPr>
          <p:cNvPr id="3" name="CuadroTexto 1">
            <a:extLst>
              <a:ext uri="{FF2B5EF4-FFF2-40B4-BE49-F238E27FC236}">
                <a16:creationId xmlns:a16="http://schemas.microsoft.com/office/drawing/2014/main" id="{6399456B-3F62-DD09-4AC5-84F214A52D57}"/>
              </a:ext>
            </a:extLst>
          </p:cNvPr>
          <p:cNvSpPr txBox="1"/>
          <p:nvPr/>
        </p:nvSpPr>
        <p:spPr>
          <a:xfrm>
            <a:off x="7858978" y="6393143"/>
            <a:ext cx="4126451" cy="338554"/>
          </a:xfrm>
          <a:prstGeom prst="rect">
            <a:avLst/>
          </a:prstGeom>
          <a:noFill/>
        </p:spPr>
        <p:txBody>
          <a:bodyPr wrap="none" rtlCol="0">
            <a:spAutoFit/>
          </a:bodyPr>
          <a:lstStyle/>
          <a:p>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70C0"/>
                </a:solidFill>
                <a:latin typeface="Abadi" panose="020B0604020104020204" pitchFamily="34" charset="0"/>
                <a:cs typeface="Times New Roman" panose="02020603050405020304" pitchFamily="18" charset="0"/>
              </a:rPr>
              <a:t>your</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600" dirty="0">
                <a:solidFill>
                  <a:srgbClr val="000000"/>
                </a:solidFill>
                <a:latin typeface="Abadi" panose="020B0604020104020204" pitchFamily="34" charset="0"/>
                <a:cs typeface="Arial" panose="020B0604020202020204" pitchFamily="34" charset="0"/>
              </a:rPr>
              <a:t> </a:t>
            </a:r>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600" dirty="0">
              <a:latin typeface="Times New Roman" panose="02020603050405020304" pitchFamily="18" charset="0"/>
              <a:ea typeface="Times New Roman" panose="02020603050405020304" pitchFamily="18" charset="0"/>
            </a:endParaRPr>
          </a:p>
        </p:txBody>
      </p:sp>
      <p:pic>
        <p:nvPicPr>
          <p:cNvPr id="4" name="Imagen 3" descr="Logotipo&#10;&#10;El contenido generado por IA puede ser incorrecto.">
            <a:extLst>
              <a:ext uri="{FF2B5EF4-FFF2-40B4-BE49-F238E27FC236}">
                <a16:creationId xmlns:a16="http://schemas.microsoft.com/office/drawing/2014/main" id="{78BDB9B0-2FE9-C820-0F9A-AD3C4FD5BC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1" y="5811946"/>
            <a:ext cx="1720022" cy="1047849"/>
          </a:xfrm>
          <a:prstGeom prst="rect">
            <a:avLst/>
          </a:prstGeom>
        </p:spPr>
      </p:pic>
    </p:spTree>
    <p:extLst>
      <p:ext uri="{BB962C8B-B14F-4D97-AF65-F5344CB8AC3E}">
        <p14:creationId xmlns:p14="http://schemas.microsoft.com/office/powerpoint/2010/main" val="382339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Demand dRiven institute affilia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175" y="5878207"/>
            <a:ext cx="1815650" cy="1045008"/>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Conector recto 22"/>
          <p:cNvCxnSpPr/>
          <p:nvPr/>
        </p:nvCxnSpPr>
        <p:spPr>
          <a:xfrm>
            <a:off x="0" y="5763505"/>
            <a:ext cx="121920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Imagen 2" descr="Captura de pantalla de un celular de un mensaje con una foto de una persona&#10;&#10;Descripción generada automáticamente">
            <a:extLst>
              <a:ext uri="{FF2B5EF4-FFF2-40B4-BE49-F238E27FC236}">
                <a16:creationId xmlns:a16="http://schemas.microsoft.com/office/drawing/2014/main" id="{8137B5CD-603B-477B-9343-C0DAA8D4E974}"/>
              </a:ext>
            </a:extLst>
          </p:cNvPr>
          <p:cNvPicPr>
            <a:picLocks noChangeAspect="1"/>
          </p:cNvPicPr>
          <p:nvPr/>
        </p:nvPicPr>
        <p:blipFill rotWithShape="1">
          <a:blip r:embed="rId4">
            <a:extLst>
              <a:ext uri="{28A0092B-C50C-407E-A947-70E740481C1C}">
                <a14:useLocalDpi xmlns:a14="http://schemas.microsoft.com/office/drawing/2010/main" val="0"/>
              </a:ext>
            </a:extLst>
          </a:blip>
          <a:srcRect t="28537" r="2401" b="18293"/>
          <a:stretch/>
        </p:blipFill>
        <p:spPr>
          <a:xfrm>
            <a:off x="0" y="780331"/>
            <a:ext cx="12253648" cy="4401265"/>
          </a:xfrm>
          <a:prstGeom prst="rect">
            <a:avLst/>
          </a:prstGeom>
        </p:spPr>
      </p:pic>
      <p:pic>
        <p:nvPicPr>
          <p:cNvPr id="2" name="Imagen 1" descr="Imagen que contiene imágenes prediseñadas&#10;&#10;Descripción generada automáticamente">
            <a:extLst>
              <a:ext uri="{FF2B5EF4-FFF2-40B4-BE49-F238E27FC236}">
                <a16:creationId xmlns:a16="http://schemas.microsoft.com/office/drawing/2014/main" id="{08C78D50-4587-F2D0-EFE1-A4D7AE3B4748}"/>
              </a:ext>
            </a:extLst>
          </p:cNvPr>
          <p:cNvPicPr>
            <a:picLocks noChangeAspect="1"/>
          </p:cNvPicPr>
          <p:nvPr/>
        </p:nvPicPr>
        <p:blipFill>
          <a:blip r:embed="rId5"/>
          <a:stretch>
            <a:fillRect/>
          </a:stretch>
        </p:blipFill>
        <p:spPr>
          <a:xfrm>
            <a:off x="9052422" y="5871631"/>
            <a:ext cx="2808846" cy="521512"/>
          </a:xfrm>
          <a:prstGeom prst="rect">
            <a:avLst/>
          </a:prstGeom>
        </p:spPr>
      </p:pic>
      <p:sp>
        <p:nvSpPr>
          <p:cNvPr id="4" name="CuadroTexto 1">
            <a:extLst>
              <a:ext uri="{FF2B5EF4-FFF2-40B4-BE49-F238E27FC236}">
                <a16:creationId xmlns:a16="http://schemas.microsoft.com/office/drawing/2014/main" id="{EC1FB49F-F694-58EB-CA1E-029932B45D45}"/>
              </a:ext>
            </a:extLst>
          </p:cNvPr>
          <p:cNvSpPr txBox="1"/>
          <p:nvPr/>
        </p:nvSpPr>
        <p:spPr>
          <a:xfrm>
            <a:off x="7858978" y="6393143"/>
            <a:ext cx="4126451" cy="338554"/>
          </a:xfrm>
          <a:prstGeom prst="rect">
            <a:avLst/>
          </a:prstGeom>
          <a:noFill/>
        </p:spPr>
        <p:txBody>
          <a:bodyPr wrap="none" rtlCol="0">
            <a:spAutoFit/>
          </a:bodyPr>
          <a:lstStyle/>
          <a:p>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70C0"/>
                </a:solidFill>
                <a:latin typeface="Abadi" panose="020B0604020104020204" pitchFamily="34" charset="0"/>
                <a:cs typeface="Times New Roman" panose="02020603050405020304" pitchFamily="18" charset="0"/>
              </a:rPr>
              <a:t>your</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600" dirty="0">
                <a:solidFill>
                  <a:srgbClr val="000000"/>
                </a:solidFill>
                <a:latin typeface="Abadi" panose="020B0604020104020204" pitchFamily="34" charset="0"/>
                <a:cs typeface="Arial" panose="020B0604020202020204" pitchFamily="34" charset="0"/>
              </a:rPr>
              <a:t> </a:t>
            </a:r>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600" dirty="0">
              <a:latin typeface="Times New Roman" panose="02020603050405020304" pitchFamily="18" charset="0"/>
              <a:ea typeface="Times New Roman" panose="02020603050405020304" pitchFamily="18" charset="0"/>
            </a:endParaRPr>
          </a:p>
        </p:txBody>
      </p:sp>
      <p:pic>
        <p:nvPicPr>
          <p:cNvPr id="5" name="Imagen 4" descr="Logotipo&#10;&#10;El contenido generado por IA puede ser incorrecto.">
            <a:extLst>
              <a:ext uri="{FF2B5EF4-FFF2-40B4-BE49-F238E27FC236}">
                <a16:creationId xmlns:a16="http://schemas.microsoft.com/office/drawing/2014/main" id="{6EABDFFD-BB7F-76F6-4DE3-50DCD321A6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6571" y="5763505"/>
            <a:ext cx="1815650" cy="1106106"/>
          </a:xfrm>
          <a:prstGeom prst="rect">
            <a:avLst/>
          </a:prstGeom>
        </p:spPr>
      </p:pic>
    </p:spTree>
    <p:extLst>
      <p:ext uri="{BB962C8B-B14F-4D97-AF65-F5344CB8AC3E}">
        <p14:creationId xmlns:p14="http://schemas.microsoft.com/office/powerpoint/2010/main" val="514867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Resultado de imagen para harvard busines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22" t="21311" r="8431" b="9353"/>
          <a:stretch/>
        </p:blipFill>
        <p:spPr bwMode="auto">
          <a:xfrm>
            <a:off x="197820" y="1794327"/>
            <a:ext cx="7577613" cy="332821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19" name="Group 1"/>
          <p:cNvGrpSpPr>
            <a:grpSpLocks/>
          </p:cNvGrpSpPr>
          <p:nvPr/>
        </p:nvGrpSpPr>
        <p:grpSpPr bwMode="auto">
          <a:xfrm>
            <a:off x="876460" y="1947209"/>
            <a:ext cx="4716463" cy="2362200"/>
            <a:chOff x="1371600" y="2819400"/>
            <a:chExt cx="4716355" cy="2286000"/>
          </a:xfrm>
        </p:grpSpPr>
        <p:sp>
          <p:nvSpPr>
            <p:cNvPr id="20" name="TextBox 1"/>
            <p:cNvSpPr txBox="1">
              <a:spLocks noChangeArrowheads="1"/>
            </p:cNvSpPr>
            <p:nvPr/>
          </p:nvSpPr>
          <p:spPr bwMode="auto">
            <a:xfrm>
              <a:off x="1371600" y="2819401"/>
              <a:ext cx="52613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MRP</a:t>
              </a:r>
            </a:p>
          </p:txBody>
        </p:sp>
        <p:cxnSp>
          <p:nvCxnSpPr>
            <p:cNvPr id="21" name="Straight Connector 3"/>
            <p:cNvCxnSpPr/>
            <p:nvPr/>
          </p:nvCxnSpPr>
          <p:spPr bwMode="auto">
            <a:xfrm flipV="1">
              <a:off x="1371600" y="2946900"/>
              <a:ext cx="0" cy="2133600"/>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2" name="TextBox 10"/>
            <p:cNvSpPr txBox="1">
              <a:spLocks noChangeArrowheads="1"/>
            </p:cNvSpPr>
            <p:nvPr/>
          </p:nvSpPr>
          <p:spPr bwMode="auto">
            <a:xfrm>
              <a:off x="3429124" y="2819401"/>
              <a:ext cx="6532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MRP II</a:t>
              </a:r>
            </a:p>
          </p:txBody>
        </p:sp>
        <p:cxnSp>
          <p:nvCxnSpPr>
            <p:cNvPr id="23" name="Straight Connector 11"/>
            <p:cNvCxnSpPr/>
            <p:nvPr/>
          </p:nvCxnSpPr>
          <p:spPr bwMode="auto">
            <a:xfrm flipV="1">
              <a:off x="3428953" y="2971800"/>
              <a:ext cx="0" cy="2133600"/>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12"/>
            <p:cNvCxnSpPr/>
            <p:nvPr/>
          </p:nvCxnSpPr>
          <p:spPr bwMode="auto">
            <a:xfrm flipV="1">
              <a:off x="4876720" y="2971800"/>
              <a:ext cx="0" cy="2133600"/>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5" name="TextBox 13"/>
            <p:cNvSpPr txBox="1">
              <a:spLocks noChangeArrowheads="1"/>
            </p:cNvSpPr>
            <p:nvPr/>
          </p:nvSpPr>
          <p:spPr bwMode="auto">
            <a:xfrm>
              <a:off x="4931937" y="2819400"/>
              <a:ext cx="5004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ERP</a:t>
              </a:r>
            </a:p>
          </p:txBody>
        </p:sp>
        <p:cxnSp>
          <p:nvCxnSpPr>
            <p:cNvPr id="26" name="Straight Connector 13"/>
            <p:cNvCxnSpPr/>
            <p:nvPr/>
          </p:nvCxnSpPr>
          <p:spPr bwMode="auto">
            <a:xfrm flipV="1">
              <a:off x="5540280" y="2971800"/>
              <a:ext cx="0" cy="2133600"/>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7" name="TextBox 13"/>
            <p:cNvSpPr txBox="1">
              <a:spLocks noChangeArrowheads="1"/>
            </p:cNvSpPr>
            <p:nvPr/>
          </p:nvSpPr>
          <p:spPr bwMode="auto">
            <a:xfrm>
              <a:off x="5595512" y="2819400"/>
              <a:ext cx="49244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APS</a:t>
              </a:r>
            </a:p>
          </p:txBody>
        </p:sp>
      </p:grpSp>
      <p:sp>
        <p:nvSpPr>
          <p:cNvPr id="28" name="CuadroTexto 27"/>
          <p:cNvSpPr txBox="1"/>
          <p:nvPr/>
        </p:nvSpPr>
        <p:spPr>
          <a:xfrm>
            <a:off x="7948930" y="1817380"/>
            <a:ext cx="3991279" cy="2010814"/>
          </a:xfrm>
          <a:prstGeom prst="rect">
            <a:avLst/>
          </a:prstGeom>
          <a:solidFill>
            <a:schemeClr val="accent1">
              <a:lumMod val="75000"/>
            </a:schemeClr>
          </a:solidFill>
          <a:ln>
            <a:solidFill>
              <a:schemeClr val="accent1">
                <a:lumMod val="7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500" b="0" i="0" u="none" strike="noStrike" kern="1200" cap="none" spc="0" normalizeH="0" baseline="0" noProof="0" dirty="0">
                <a:ln>
                  <a:noFill/>
                </a:ln>
                <a:solidFill>
                  <a:prstClr val="white"/>
                </a:solidFill>
                <a:effectLst/>
                <a:uLnTx/>
                <a:uFillTx/>
                <a:latin typeface="Calibri" panose="020F0502020204030204"/>
                <a:ea typeface="+mn-ea"/>
                <a:cs typeface="+mn-cs"/>
              </a:rPr>
              <a:t>El desarrollo y proliferación de tecnologías de planeación empresarial no ha permitido que las empresas mejoren sus indicadores de retorno</a:t>
            </a:r>
          </a:p>
        </p:txBody>
      </p:sp>
      <p:sp>
        <p:nvSpPr>
          <p:cNvPr id="2" name="Rectángulo 1"/>
          <p:cNvSpPr/>
          <p:nvPr/>
        </p:nvSpPr>
        <p:spPr>
          <a:xfrm>
            <a:off x="7948930" y="3961279"/>
            <a:ext cx="3991279" cy="1243328"/>
          </a:xfrm>
          <a:prstGeom prst="rect">
            <a:avLst/>
          </a:prstGeom>
          <a:solidFill>
            <a:schemeClr val="bg1">
              <a:lumMod val="5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500" b="0" i="0" u="none" strike="noStrike" kern="1200" cap="none" spc="0" normalizeH="0" baseline="0" noProof="0" dirty="0">
                <a:ln>
                  <a:noFill/>
                </a:ln>
                <a:solidFill>
                  <a:prstClr val="white"/>
                </a:solidFill>
                <a:effectLst/>
                <a:uLnTx/>
                <a:uFillTx/>
                <a:latin typeface="Calibri" panose="020F0502020204030204"/>
                <a:ea typeface="+mn-ea"/>
                <a:cs typeface="+mn-cs"/>
              </a:rPr>
              <a:t>A pesar que la </a:t>
            </a:r>
            <a:r>
              <a:rPr kumimoji="0" lang="es-MX" sz="2500" b="0" i="0" u="none" strike="noStrike" kern="1200" cap="none" spc="0" normalizeH="0" baseline="0" noProof="0" dirty="0">
                <a:ln>
                  <a:noFill/>
                </a:ln>
                <a:solidFill>
                  <a:srgbClr val="FFFF00"/>
                </a:solidFill>
                <a:effectLst/>
                <a:uLnTx/>
                <a:uFillTx/>
                <a:latin typeface="Calibri" panose="020F0502020204030204"/>
                <a:ea typeface="+mn-ea"/>
                <a:cs typeface="+mn-cs"/>
              </a:rPr>
              <a:t>productividad </a:t>
            </a:r>
            <a:r>
              <a:rPr kumimoji="0" lang="es-MX" sz="2500" b="0" i="0" u="none" strike="noStrike" kern="1200" cap="none" spc="0" normalizeH="0" baseline="0" noProof="0" dirty="0">
                <a:ln>
                  <a:noFill/>
                </a:ln>
                <a:solidFill>
                  <a:prstClr val="white"/>
                </a:solidFill>
                <a:effectLst/>
                <a:uLnTx/>
                <a:uFillTx/>
                <a:latin typeface="Calibri" panose="020F0502020204030204"/>
                <a:ea typeface="+mn-ea"/>
                <a:cs typeface="+mn-cs"/>
              </a:rPr>
              <a:t>laboral se ha duplicado en el mismo periodo de tiempo.</a:t>
            </a:r>
          </a:p>
        </p:txBody>
      </p:sp>
      <p:sp>
        <p:nvSpPr>
          <p:cNvPr id="36" name="Título 1">
            <a:extLst>
              <a:ext uri="{FF2B5EF4-FFF2-40B4-BE49-F238E27FC236}">
                <a16:creationId xmlns:a16="http://schemas.microsoft.com/office/drawing/2014/main" id="{EF231C78-C6A5-4D2B-A86D-1D603091F941}"/>
              </a:ext>
            </a:extLst>
          </p:cNvPr>
          <p:cNvSpPr>
            <a:spLocks noGrp="1"/>
          </p:cNvSpPr>
          <p:nvPr>
            <p:ph type="title"/>
          </p:nvPr>
        </p:nvSpPr>
        <p:spPr>
          <a:xfrm>
            <a:off x="2468" y="292651"/>
            <a:ext cx="8568655" cy="689811"/>
          </a:xfrm>
          <a:solidFill>
            <a:schemeClr val="accent5">
              <a:lumMod val="50000"/>
              <a:alpha val="80000"/>
            </a:schemeClr>
          </a:solidFill>
        </p:spPr>
        <p:txBody>
          <a:bodyPr>
            <a:normAutofit/>
          </a:bodyPr>
          <a:lstStyle/>
          <a:p>
            <a:r>
              <a:rPr lang="es-MX" sz="35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Estamos haciendo bien la tarea?</a:t>
            </a:r>
          </a:p>
        </p:txBody>
      </p:sp>
      <p:cxnSp>
        <p:nvCxnSpPr>
          <p:cNvPr id="29" name="Conector recto 28">
            <a:extLst>
              <a:ext uri="{FF2B5EF4-FFF2-40B4-BE49-F238E27FC236}">
                <a16:creationId xmlns:a16="http://schemas.microsoft.com/office/drawing/2014/main" id="{58776336-9CFA-49F3-9B4C-19E816C2B5FD}"/>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Rectángulo 30">
            <a:extLst>
              <a:ext uri="{FF2B5EF4-FFF2-40B4-BE49-F238E27FC236}">
                <a16:creationId xmlns:a16="http://schemas.microsoft.com/office/drawing/2014/main" id="{9FEBC9A1-28B4-447D-9D52-D30CDE2EB11C}"/>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 name="Picture 2" descr="Image result for Demand dRiven institute affiliate">
            <a:extLst>
              <a:ext uri="{FF2B5EF4-FFF2-40B4-BE49-F238E27FC236}">
                <a16:creationId xmlns:a16="http://schemas.microsoft.com/office/drawing/2014/main" id="{3EFD2145-FCCD-449A-A1D4-E9E3EE6BBC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pic>
        <p:nvPicPr>
          <p:cNvPr id="38" name="Imagen 37">
            <a:extLst>
              <a:ext uri="{FF2B5EF4-FFF2-40B4-BE49-F238E27FC236}">
                <a16:creationId xmlns:a16="http://schemas.microsoft.com/office/drawing/2014/main" id="{7D5F5B24-F3EB-4D44-BC34-4840777CDC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7946" y="6265952"/>
            <a:ext cx="2516494" cy="485712"/>
          </a:xfrm>
          <a:prstGeom prst="rect">
            <a:avLst/>
          </a:prstGeom>
        </p:spPr>
      </p:pic>
      <p:sp>
        <p:nvSpPr>
          <p:cNvPr id="30" name="CuadroTexto 29">
            <a:extLst>
              <a:ext uri="{FF2B5EF4-FFF2-40B4-BE49-F238E27FC236}">
                <a16:creationId xmlns:a16="http://schemas.microsoft.com/office/drawing/2014/main" id="{492FF459-0F61-43F2-A633-AC69228A263A}"/>
              </a:ext>
            </a:extLst>
          </p:cNvPr>
          <p:cNvSpPr txBox="1"/>
          <p:nvPr/>
        </p:nvSpPr>
        <p:spPr>
          <a:xfrm>
            <a:off x="2954054" y="6210803"/>
            <a:ext cx="27261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www.k2sol.co</a:t>
            </a:r>
          </a:p>
        </p:txBody>
      </p:sp>
      <p:sp>
        <p:nvSpPr>
          <p:cNvPr id="33" name="Footer Placeholder 5">
            <a:extLst>
              <a:ext uri="{FF2B5EF4-FFF2-40B4-BE49-F238E27FC236}">
                <a16:creationId xmlns:a16="http://schemas.microsoft.com/office/drawing/2014/main" id="{7B09EABA-6586-4835-AC0A-FBF32B5AD20E}"/>
              </a:ext>
            </a:extLst>
          </p:cNvPr>
          <p:cNvSpPr txBox="1">
            <a:spLocks/>
          </p:cNvSpPr>
          <p:nvPr/>
        </p:nvSpPr>
        <p:spPr bwMode="auto">
          <a:xfrm>
            <a:off x="5680230" y="6274545"/>
            <a:ext cx="3286604" cy="473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All contents © copyright 2019 Demand Driven Institute, All rights reserved.</a:t>
            </a:r>
          </a:p>
        </p:txBody>
      </p:sp>
      <p:pic>
        <p:nvPicPr>
          <p:cNvPr id="4" name="Imagen 3" descr="Logotipo&#10;&#10;El contenido generado por IA puede ser incorrecto.">
            <a:extLst>
              <a:ext uri="{FF2B5EF4-FFF2-40B4-BE49-F238E27FC236}">
                <a16:creationId xmlns:a16="http://schemas.microsoft.com/office/drawing/2014/main" id="{8B5F86EA-DF89-2E6C-977D-AC820058B9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139113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sultado de imagen para The Biology of Corporate Survival - Harvard Business Re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882" y="187233"/>
            <a:ext cx="4134118" cy="5851284"/>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14340" name="Picture 4" descr="Resultado de imagen para The Biology of Corporate Survival - Harvard Business Re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697" y="3928056"/>
            <a:ext cx="2067763" cy="2067763"/>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4742526" y="3959824"/>
            <a:ext cx="7001814" cy="2031325"/>
          </a:xfrm>
          <a:prstGeom prst="rect">
            <a:avLst/>
          </a:prstGeom>
          <a:solidFill>
            <a:schemeClr val="accent1">
              <a:lumMod val="75000"/>
            </a:schemeClr>
          </a:solidFill>
          <a:ln>
            <a:solidFill>
              <a:schemeClr val="accent1">
                <a:lumMod val="75000"/>
              </a:schemeClr>
            </a:solidFill>
          </a:ln>
        </p:spPr>
        <p:txBody>
          <a:bodyPr wrap="square" rtlCol="0">
            <a:spAutoFit/>
          </a:bodyPr>
          <a:lstStyle/>
          <a:p>
            <a:pPr algn="ctr"/>
            <a:r>
              <a:rPr lang="es-MX" sz="2400" b="1" dirty="0">
                <a:solidFill>
                  <a:schemeClr val="bg1"/>
                </a:solidFill>
              </a:rPr>
              <a:t>“ Creemos que las empresas están muriendo más tempranamente porque están fallando en la forma de adaptarse a la creciente complejidad de su entorno”</a:t>
            </a:r>
          </a:p>
          <a:p>
            <a:pPr lvl="4"/>
            <a:endParaRPr lang="es-MX" i="1" dirty="0">
              <a:solidFill>
                <a:schemeClr val="bg1"/>
              </a:solidFill>
            </a:endParaRPr>
          </a:p>
          <a:p>
            <a:pPr lvl="4"/>
            <a:r>
              <a:rPr lang="es-MX" i="1" dirty="0">
                <a:solidFill>
                  <a:schemeClr val="bg1"/>
                </a:solidFill>
              </a:rPr>
              <a:t>Martin </a:t>
            </a:r>
            <a:r>
              <a:rPr lang="es-MX" i="1" dirty="0" err="1">
                <a:solidFill>
                  <a:schemeClr val="bg1"/>
                </a:solidFill>
              </a:rPr>
              <a:t>Reeves</a:t>
            </a:r>
            <a:r>
              <a:rPr lang="es-MX" i="1" dirty="0">
                <a:solidFill>
                  <a:schemeClr val="bg1"/>
                </a:solidFill>
              </a:rPr>
              <a:t>, </a:t>
            </a:r>
            <a:r>
              <a:rPr lang="es-MX" i="1" dirty="0" err="1">
                <a:solidFill>
                  <a:schemeClr val="bg1"/>
                </a:solidFill>
              </a:rPr>
              <a:t>Simon</a:t>
            </a:r>
            <a:r>
              <a:rPr lang="es-MX" i="1" dirty="0">
                <a:solidFill>
                  <a:schemeClr val="bg1"/>
                </a:solidFill>
              </a:rPr>
              <a:t> </a:t>
            </a:r>
            <a:r>
              <a:rPr lang="es-MX" i="1" dirty="0" err="1">
                <a:solidFill>
                  <a:schemeClr val="bg1"/>
                </a:solidFill>
              </a:rPr>
              <a:t>Levin</a:t>
            </a:r>
            <a:r>
              <a:rPr lang="es-MX" i="1" dirty="0">
                <a:solidFill>
                  <a:schemeClr val="bg1"/>
                </a:solidFill>
              </a:rPr>
              <a:t>, </a:t>
            </a:r>
            <a:r>
              <a:rPr lang="es-MX" i="1" dirty="0" err="1">
                <a:solidFill>
                  <a:schemeClr val="bg1"/>
                </a:solidFill>
              </a:rPr>
              <a:t>Daichi</a:t>
            </a:r>
            <a:r>
              <a:rPr lang="es-MX" i="1" dirty="0">
                <a:solidFill>
                  <a:schemeClr val="bg1"/>
                </a:solidFill>
              </a:rPr>
              <a:t> UEDA, Harvard Business </a:t>
            </a:r>
            <a:r>
              <a:rPr lang="es-MX" i="1" dirty="0" err="1">
                <a:solidFill>
                  <a:schemeClr val="bg1"/>
                </a:solidFill>
              </a:rPr>
              <a:t>Review</a:t>
            </a:r>
            <a:endParaRPr lang="es-MX" i="1" dirty="0">
              <a:solidFill>
                <a:schemeClr val="bg1"/>
              </a:solidFill>
            </a:endParaRPr>
          </a:p>
        </p:txBody>
      </p:sp>
      <p:sp>
        <p:nvSpPr>
          <p:cNvPr id="9" name="CuadroTexto 8"/>
          <p:cNvSpPr txBox="1"/>
          <p:nvPr/>
        </p:nvSpPr>
        <p:spPr>
          <a:xfrm>
            <a:off x="4756597" y="1340176"/>
            <a:ext cx="7006107" cy="2585323"/>
          </a:xfrm>
          <a:prstGeom prst="rect">
            <a:avLst/>
          </a:prstGeom>
          <a:solidFill>
            <a:schemeClr val="bg1">
              <a:lumMod val="95000"/>
            </a:schemeClr>
          </a:solidFill>
        </p:spPr>
        <p:txBody>
          <a:bodyPr wrap="square" rtlCol="0">
            <a:spAutoFit/>
          </a:bodyPr>
          <a:lstStyle/>
          <a:p>
            <a:pPr algn="just"/>
            <a:r>
              <a:rPr lang="es-MX" dirty="0"/>
              <a:t>Se investigó la longevidad de 30,000 empresas en USA durante los últimos 50 años. El resultado encontrado ha sido severo:</a:t>
            </a:r>
          </a:p>
          <a:p>
            <a:pPr algn="just"/>
            <a:endParaRPr lang="es-MX" dirty="0"/>
          </a:p>
          <a:p>
            <a:pPr marL="342900" indent="-342900" algn="just">
              <a:buFont typeface="Wingdings" panose="05000000000000000000" pitchFamily="2" charset="2"/>
              <a:buChar char="q"/>
            </a:pPr>
            <a:r>
              <a:rPr lang="es-MX" dirty="0"/>
              <a:t>Las empresas están desapareciendo más rápidamente que antes.</a:t>
            </a:r>
          </a:p>
          <a:p>
            <a:pPr marL="342900" indent="-342900" algn="just">
              <a:buFont typeface="Wingdings" panose="05000000000000000000" pitchFamily="2" charset="2"/>
              <a:buChar char="q"/>
            </a:pPr>
            <a:r>
              <a:rPr lang="es-MX" dirty="0"/>
              <a:t>Una de cada 3 empresas tiene el riesgo de desaparecer en los próximos 5 años, sea por bancarrota, liquidación, u otras causas.</a:t>
            </a:r>
          </a:p>
          <a:p>
            <a:pPr marL="342900" indent="-342900" algn="just">
              <a:buFont typeface="Wingdings" panose="05000000000000000000" pitchFamily="2" charset="2"/>
              <a:buChar char="q"/>
            </a:pPr>
            <a:r>
              <a:rPr lang="es-MX" dirty="0"/>
              <a:t>La velocidad de salida de las empresas se ha incrementado 6 veces más que hace 40 años.</a:t>
            </a:r>
          </a:p>
          <a:p>
            <a:pPr marL="342900" indent="-342900" algn="just">
              <a:buFont typeface="Wingdings" panose="05000000000000000000" pitchFamily="2" charset="2"/>
              <a:buChar char="q"/>
            </a:pPr>
            <a:r>
              <a:rPr lang="es-MX" dirty="0"/>
              <a:t>El ratio de salida es indiferente del tamaño, edad o el sector.</a:t>
            </a:r>
          </a:p>
        </p:txBody>
      </p:sp>
      <p:sp>
        <p:nvSpPr>
          <p:cNvPr id="6" name="AutoShape 2" descr="Resultado de imagen para harvard busines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7" name="Imagen 6"/>
          <p:cNvPicPr>
            <a:picLocks noChangeAspect="1"/>
          </p:cNvPicPr>
          <p:nvPr/>
        </p:nvPicPr>
        <p:blipFill>
          <a:blip r:embed="rId5"/>
          <a:stretch>
            <a:fillRect/>
          </a:stretch>
        </p:blipFill>
        <p:spPr>
          <a:xfrm>
            <a:off x="2412697" y="3911725"/>
            <a:ext cx="2105443" cy="2105443"/>
          </a:xfrm>
          <a:prstGeom prst="rect">
            <a:avLst/>
          </a:prstGeom>
        </p:spPr>
      </p:pic>
      <p:sp>
        <p:nvSpPr>
          <p:cNvPr id="8" name="CuadroTexto 7"/>
          <p:cNvSpPr txBox="1"/>
          <p:nvPr/>
        </p:nvSpPr>
        <p:spPr>
          <a:xfrm>
            <a:off x="4742525" y="102340"/>
            <a:ext cx="6892883" cy="1169551"/>
          </a:xfrm>
          <a:prstGeom prst="rect">
            <a:avLst/>
          </a:prstGeom>
          <a:noFill/>
        </p:spPr>
        <p:txBody>
          <a:bodyPr wrap="square" rtlCol="0">
            <a:spAutoFit/>
          </a:bodyPr>
          <a:lstStyle/>
          <a:p>
            <a:r>
              <a:rPr lang="es-MX" sz="3500" b="1" dirty="0">
                <a:solidFill>
                  <a:schemeClr val="accent3">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TASA DE SALIDA HA INCREMENTADO</a:t>
            </a:r>
          </a:p>
        </p:txBody>
      </p:sp>
      <p:sp>
        <p:nvSpPr>
          <p:cNvPr id="15" name="CuadroTexto 14"/>
          <p:cNvSpPr txBox="1"/>
          <p:nvPr/>
        </p:nvSpPr>
        <p:spPr>
          <a:xfrm>
            <a:off x="10407829" y="36155"/>
            <a:ext cx="1282723" cy="1169551"/>
          </a:xfrm>
          <a:prstGeom prst="rect">
            <a:avLst/>
          </a:prstGeom>
          <a:noFill/>
        </p:spPr>
        <p:txBody>
          <a:bodyPr wrap="none" rtlCol="0">
            <a:spAutoFit/>
          </a:bodyPr>
          <a:lstStyle/>
          <a:p>
            <a:r>
              <a:rPr lang="es-MX" sz="7000" b="1" dirty="0">
                <a:solidFill>
                  <a:schemeClr val="accent1">
                    <a:lumMod val="75000"/>
                  </a:schemeClr>
                </a:solidFill>
                <a:latin typeface="Arial" panose="020B0604020202020204" pitchFamily="34" charset="0"/>
                <a:cs typeface="Arial" panose="020B0604020202020204" pitchFamily="34" charset="0"/>
              </a:rPr>
              <a:t>6X</a:t>
            </a:r>
          </a:p>
        </p:txBody>
      </p:sp>
      <p:sp>
        <p:nvSpPr>
          <p:cNvPr id="18" name="Elipse 17"/>
          <p:cNvSpPr/>
          <p:nvPr/>
        </p:nvSpPr>
        <p:spPr>
          <a:xfrm>
            <a:off x="10381130" y="22708"/>
            <a:ext cx="1404175" cy="123678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6" name="Conector recto 15">
            <a:extLst>
              <a:ext uri="{FF2B5EF4-FFF2-40B4-BE49-F238E27FC236}">
                <a16:creationId xmlns:a16="http://schemas.microsoft.com/office/drawing/2014/main" id="{92850622-EEEE-4E4E-B5C2-C0BCD432815C}"/>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id="{C8849EF1-FCA8-47BE-824D-F5A97D9C942A}"/>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Picture 2" descr="Image result for Demand dRiven institute affiliate">
            <a:extLst>
              <a:ext uri="{FF2B5EF4-FFF2-40B4-BE49-F238E27FC236}">
                <a16:creationId xmlns:a16="http://schemas.microsoft.com/office/drawing/2014/main" id="{B9C894A6-A205-458F-A7BB-807D95E69C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sp>
        <p:nvSpPr>
          <p:cNvPr id="23" name="CuadroTexto 22">
            <a:extLst>
              <a:ext uri="{FF2B5EF4-FFF2-40B4-BE49-F238E27FC236}">
                <a16:creationId xmlns:a16="http://schemas.microsoft.com/office/drawing/2014/main" id="{DC5CCAA9-5D20-4D93-910C-FD9957F6DAA1}"/>
              </a:ext>
            </a:extLst>
          </p:cNvPr>
          <p:cNvSpPr txBox="1"/>
          <p:nvPr/>
        </p:nvSpPr>
        <p:spPr>
          <a:xfrm>
            <a:off x="2954054" y="6210803"/>
            <a:ext cx="2726176" cy="584775"/>
          </a:xfrm>
          <a:prstGeom prst="rect">
            <a:avLst/>
          </a:prstGeom>
          <a:noFill/>
        </p:spPr>
        <p:txBody>
          <a:bodyPr wrap="square" rtlCol="0">
            <a:spAutoFit/>
          </a:bodyPr>
          <a:lstStyle/>
          <a:p>
            <a:pPr algn="ctr"/>
            <a:r>
              <a:rPr lang="es-MX" sz="3200" dirty="0">
                <a:solidFill>
                  <a:schemeClr val="accent5">
                    <a:lumMod val="75000"/>
                  </a:schemeClr>
                </a:solidFill>
              </a:rPr>
              <a:t>www.k2sol.co</a:t>
            </a:r>
          </a:p>
        </p:txBody>
      </p:sp>
      <p:sp>
        <p:nvSpPr>
          <p:cNvPr id="22" name="Footer Placeholder 5">
            <a:extLst>
              <a:ext uri="{FF2B5EF4-FFF2-40B4-BE49-F238E27FC236}">
                <a16:creationId xmlns:a16="http://schemas.microsoft.com/office/drawing/2014/main" id="{D35837E3-EFF8-445F-834B-EE5E3D267744}"/>
              </a:ext>
            </a:extLst>
          </p:cNvPr>
          <p:cNvSpPr txBox="1">
            <a:spLocks/>
          </p:cNvSpPr>
          <p:nvPr/>
        </p:nvSpPr>
        <p:spPr bwMode="auto">
          <a:xfrm>
            <a:off x="5680230" y="6274545"/>
            <a:ext cx="3286604" cy="473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9pPr>
          </a:lstStyle>
          <a:p>
            <a:pPr algn="ctr">
              <a:spcBef>
                <a:spcPct val="0"/>
              </a:spcBef>
              <a:buFontTx/>
              <a:buNone/>
            </a:pPr>
            <a:r>
              <a:rPr lang="en-US" altLang="en-US" sz="1050" dirty="0">
                <a:latin typeface="Calibri" panose="020F0502020204030204" pitchFamily="34" charset="0"/>
              </a:rPr>
              <a:t>All contents © copyright 2019 Demand Driven Institute, All rights reserved.</a:t>
            </a:r>
          </a:p>
        </p:txBody>
      </p:sp>
      <p:pic>
        <p:nvPicPr>
          <p:cNvPr id="3" name="Imagen 2" descr="Imagen que contiene imágenes prediseñadas&#10;&#10;Descripción generada automáticamente">
            <a:extLst>
              <a:ext uri="{FF2B5EF4-FFF2-40B4-BE49-F238E27FC236}">
                <a16:creationId xmlns:a16="http://schemas.microsoft.com/office/drawing/2014/main" id="{A0D12EB9-1F6F-3F1B-7328-8A5EA233315E}"/>
              </a:ext>
            </a:extLst>
          </p:cNvPr>
          <p:cNvPicPr>
            <a:picLocks noChangeAspect="1"/>
          </p:cNvPicPr>
          <p:nvPr/>
        </p:nvPicPr>
        <p:blipFill>
          <a:blip r:embed="rId7"/>
          <a:stretch>
            <a:fillRect/>
          </a:stretch>
        </p:blipFill>
        <p:spPr>
          <a:xfrm>
            <a:off x="9442707" y="6210803"/>
            <a:ext cx="2393641" cy="444422"/>
          </a:xfrm>
          <a:prstGeom prst="rect">
            <a:avLst/>
          </a:prstGeom>
        </p:spPr>
      </p:pic>
      <p:sp>
        <p:nvSpPr>
          <p:cNvPr id="4" name="CuadroTexto 1">
            <a:extLst>
              <a:ext uri="{FF2B5EF4-FFF2-40B4-BE49-F238E27FC236}">
                <a16:creationId xmlns:a16="http://schemas.microsoft.com/office/drawing/2014/main" id="{889EBFD2-EC8F-7975-CF15-D61E1C429BEB}"/>
              </a:ext>
            </a:extLst>
          </p:cNvPr>
          <p:cNvSpPr txBox="1"/>
          <p:nvPr/>
        </p:nvSpPr>
        <p:spPr>
          <a:xfrm>
            <a:off x="8793122" y="6596342"/>
            <a:ext cx="3107506" cy="276999"/>
          </a:xfrm>
          <a:prstGeom prst="rect">
            <a:avLst/>
          </a:prstGeom>
          <a:noFill/>
        </p:spPr>
        <p:txBody>
          <a:bodyPr wrap="square" rtlCol="0">
            <a:spAutoFit/>
          </a:bodyPr>
          <a:lstStyle/>
          <a:p>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70C0"/>
                </a:solidFill>
                <a:latin typeface="Abadi" panose="020B0604020104020204" pitchFamily="34" charset="0"/>
                <a:cs typeface="Times New Roman" panose="02020603050405020304" pitchFamily="18" charset="0"/>
              </a:rPr>
              <a:t>your</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200" dirty="0">
                <a:solidFill>
                  <a:srgbClr val="000000"/>
                </a:solidFill>
                <a:latin typeface="Abadi" panose="020B0604020104020204" pitchFamily="34" charset="0"/>
                <a:cs typeface="Arial" panose="020B0604020202020204" pitchFamily="34" charset="0"/>
              </a:rPr>
              <a:t> </a:t>
            </a:r>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200" dirty="0">
              <a:latin typeface="Times New Roman" panose="02020603050405020304" pitchFamily="18" charset="0"/>
              <a:ea typeface="Times New Roman" panose="02020603050405020304" pitchFamily="18" charset="0"/>
            </a:endParaRPr>
          </a:p>
        </p:txBody>
      </p:sp>
      <p:pic>
        <p:nvPicPr>
          <p:cNvPr id="5" name="Imagen 4" descr="Logotipo&#10;&#10;El contenido generado por IA puede ser incorrecto.">
            <a:extLst>
              <a:ext uri="{FF2B5EF4-FFF2-40B4-BE49-F238E27FC236}">
                <a16:creationId xmlns:a16="http://schemas.microsoft.com/office/drawing/2014/main" id="{D8C062BF-4515-E725-654C-98C85723EDA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243344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8" grpId="0"/>
      <p:bldP spid="15"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38200" y="31750"/>
            <a:ext cx="10515600" cy="1325563"/>
          </a:xfrm>
        </p:spPr>
        <p:txBody>
          <a:bodyPr>
            <a:normAutofit/>
          </a:bodyPr>
          <a:lstStyle/>
          <a:p>
            <a:pPr algn="ctr"/>
            <a:r>
              <a:rPr lang="en-US" altLang="en-US" sz="8000" b="1" dirty="0"/>
              <a:t>El </a:t>
            </a:r>
            <a:r>
              <a:rPr lang="en-US" altLang="en-US" sz="8000" b="1" dirty="0" err="1"/>
              <a:t>juego</a:t>
            </a:r>
            <a:r>
              <a:rPr lang="en-US" altLang="en-US" sz="8000" b="1" dirty="0"/>
              <a:t> ha </a:t>
            </a:r>
            <a:r>
              <a:rPr lang="en-US" altLang="en-US" sz="8000" b="1" dirty="0" err="1"/>
              <a:t>cambiado</a:t>
            </a:r>
            <a:r>
              <a:rPr lang="en-US" altLang="en-US" sz="8000" b="1" dirty="0"/>
              <a:t> </a:t>
            </a:r>
          </a:p>
        </p:txBody>
      </p:sp>
      <p:pic>
        <p:nvPicPr>
          <p:cNvPr id="6" name="Imagen 5"/>
          <p:cNvPicPr/>
          <p:nvPr/>
        </p:nvPicPr>
        <p:blipFill rotWithShape="1">
          <a:blip r:embed="rId3">
            <a:extLst>
              <a:ext uri="{28A0092B-C50C-407E-A947-70E740481C1C}">
                <a14:useLocalDpi xmlns:a14="http://schemas.microsoft.com/office/drawing/2010/main" val="0"/>
              </a:ext>
            </a:extLst>
          </a:blip>
          <a:srcRect l="22117" t="12095" r="23294" b="8553"/>
          <a:stretch/>
        </p:blipFill>
        <p:spPr bwMode="auto">
          <a:xfrm>
            <a:off x="7086600" y="1016449"/>
            <a:ext cx="3775553" cy="3765100"/>
          </a:xfrm>
          <a:prstGeom prst="rect">
            <a:avLst/>
          </a:prstGeom>
          <a:ln>
            <a:noFill/>
          </a:ln>
          <a:extLst>
            <a:ext uri="{53640926-AAD7-44D8-BBD7-CCE9431645EC}">
              <a14:shadowObscured xmlns:a14="http://schemas.microsoft.com/office/drawing/2010/main"/>
            </a:ext>
          </a:extLst>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525" y="1246201"/>
            <a:ext cx="3274828" cy="3274828"/>
          </a:xfrm>
          <a:prstGeom prst="rect">
            <a:avLst/>
          </a:prstGeom>
        </p:spPr>
      </p:pic>
      <p:sp>
        <p:nvSpPr>
          <p:cNvPr id="8" name="Title 1"/>
          <p:cNvSpPr txBox="1">
            <a:spLocks/>
          </p:cNvSpPr>
          <p:nvPr/>
        </p:nvSpPr>
        <p:spPr bwMode="auto">
          <a:xfrm>
            <a:off x="61162" y="1357313"/>
            <a:ext cx="204498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cs typeface="Arial" pitchFamily="34" charset="0"/>
              </a:defRPr>
            </a:lvl2pPr>
            <a:lvl3pPr algn="l" rtl="0" eaLnBrk="0" fontAlgn="base" hangingPunct="0">
              <a:spcBef>
                <a:spcPct val="0"/>
              </a:spcBef>
              <a:spcAft>
                <a:spcPct val="0"/>
              </a:spcAft>
              <a:defRPr sz="3600">
                <a:solidFill>
                  <a:schemeClr val="tx2"/>
                </a:solidFill>
                <a:latin typeface="Calibri" pitchFamily="34" charset="0"/>
                <a:cs typeface="Arial" pitchFamily="34" charset="0"/>
              </a:defRPr>
            </a:lvl3pPr>
            <a:lvl4pPr algn="l" rtl="0" eaLnBrk="0" fontAlgn="base" hangingPunct="0">
              <a:spcBef>
                <a:spcPct val="0"/>
              </a:spcBef>
              <a:spcAft>
                <a:spcPct val="0"/>
              </a:spcAft>
              <a:defRPr sz="3600">
                <a:solidFill>
                  <a:schemeClr val="tx2"/>
                </a:solidFill>
                <a:latin typeface="Calibri" pitchFamily="34" charset="0"/>
                <a:cs typeface="Arial" pitchFamily="34" charset="0"/>
              </a:defRPr>
            </a:lvl4pPr>
            <a:lvl5pPr algn="l" rtl="0" eaLnBrk="0" fontAlgn="base" hangingPunct="0">
              <a:spcBef>
                <a:spcPct val="0"/>
              </a:spcBef>
              <a:spcAft>
                <a:spcPct val="0"/>
              </a:spcAft>
              <a:defRPr sz="3600">
                <a:solidFill>
                  <a:schemeClr val="tx2"/>
                </a:solidFill>
                <a:latin typeface="Calibri" pitchFamily="34" charset="0"/>
                <a:cs typeface="Arial" pitchFamily="34" charset="0"/>
              </a:defRPr>
            </a:lvl5pPr>
            <a:lvl6pPr marL="457200" algn="l" rtl="0" fontAlgn="base">
              <a:spcBef>
                <a:spcPct val="0"/>
              </a:spcBef>
              <a:spcAft>
                <a:spcPct val="0"/>
              </a:spcAft>
              <a:defRPr sz="4400">
                <a:solidFill>
                  <a:schemeClr val="tx2"/>
                </a:solidFill>
                <a:latin typeface="Calibri" pitchFamily="34" charset="0"/>
                <a:cs typeface="Arial" pitchFamily="34" charset="0"/>
              </a:defRPr>
            </a:lvl6pPr>
            <a:lvl7pPr marL="914400" algn="l" rtl="0" fontAlgn="base">
              <a:spcBef>
                <a:spcPct val="0"/>
              </a:spcBef>
              <a:spcAft>
                <a:spcPct val="0"/>
              </a:spcAft>
              <a:defRPr sz="4400">
                <a:solidFill>
                  <a:schemeClr val="tx2"/>
                </a:solidFill>
                <a:latin typeface="Calibri" pitchFamily="34" charset="0"/>
                <a:cs typeface="Arial" pitchFamily="34" charset="0"/>
              </a:defRPr>
            </a:lvl7pPr>
            <a:lvl8pPr marL="1371600" algn="l" rtl="0" fontAlgn="base">
              <a:spcBef>
                <a:spcPct val="0"/>
              </a:spcBef>
              <a:spcAft>
                <a:spcPct val="0"/>
              </a:spcAft>
              <a:defRPr sz="4400">
                <a:solidFill>
                  <a:schemeClr val="tx2"/>
                </a:solidFill>
                <a:latin typeface="Calibri" pitchFamily="34" charset="0"/>
                <a:cs typeface="Arial" pitchFamily="34" charset="0"/>
              </a:defRPr>
            </a:lvl8pPr>
            <a:lvl9pPr marL="1828800" algn="l" rtl="0" fontAlgn="base">
              <a:spcBef>
                <a:spcPct val="0"/>
              </a:spcBef>
              <a:spcAft>
                <a:spcPct val="0"/>
              </a:spcAft>
              <a:defRPr sz="4400">
                <a:solidFill>
                  <a:schemeClr val="tx2"/>
                </a:solidFill>
                <a:latin typeface="Calibri" pitchFamily="34" charset="0"/>
                <a:cs typeface="Arial" pitchFamily="34" charset="0"/>
              </a:defRPr>
            </a:lvl9pPr>
          </a:lstStyle>
          <a:p>
            <a:pPr algn="ctr"/>
            <a:r>
              <a:rPr lang="en-US" altLang="en-US" sz="4800" b="1" i="1" kern="0" dirty="0"/>
              <a:t>Antes</a:t>
            </a:r>
          </a:p>
        </p:txBody>
      </p:sp>
      <p:sp>
        <p:nvSpPr>
          <p:cNvPr id="9" name="Title 1"/>
          <p:cNvSpPr txBox="1">
            <a:spLocks/>
          </p:cNvSpPr>
          <p:nvPr/>
        </p:nvSpPr>
        <p:spPr bwMode="auto">
          <a:xfrm>
            <a:off x="9827582" y="1312788"/>
            <a:ext cx="2180216"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cs typeface="Arial" pitchFamily="34" charset="0"/>
              </a:defRPr>
            </a:lvl2pPr>
            <a:lvl3pPr algn="l" rtl="0" eaLnBrk="0" fontAlgn="base" hangingPunct="0">
              <a:spcBef>
                <a:spcPct val="0"/>
              </a:spcBef>
              <a:spcAft>
                <a:spcPct val="0"/>
              </a:spcAft>
              <a:defRPr sz="3600">
                <a:solidFill>
                  <a:schemeClr val="tx2"/>
                </a:solidFill>
                <a:latin typeface="Calibri" pitchFamily="34" charset="0"/>
                <a:cs typeface="Arial" pitchFamily="34" charset="0"/>
              </a:defRPr>
            </a:lvl3pPr>
            <a:lvl4pPr algn="l" rtl="0" eaLnBrk="0" fontAlgn="base" hangingPunct="0">
              <a:spcBef>
                <a:spcPct val="0"/>
              </a:spcBef>
              <a:spcAft>
                <a:spcPct val="0"/>
              </a:spcAft>
              <a:defRPr sz="3600">
                <a:solidFill>
                  <a:schemeClr val="tx2"/>
                </a:solidFill>
                <a:latin typeface="Calibri" pitchFamily="34" charset="0"/>
                <a:cs typeface="Arial" pitchFamily="34" charset="0"/>
              </a:defRPr>
            </a:lvl4pPr>
            <a:lvl5pPr algn="l" rtl="0" eaLnBrk="0" fontAlgn="base" hangingPunct="0">
              <a:spcBef>
                <a:spcPct val="0"/>
              </a:spcBef>
              <a:spcAft>
                <a:spcPct val="0"/>
              </a:spcAft>
              <a:defRPr sz="3600">
                <a:solidFill>
                  <a:schemeClr val="tx2"/>
                </a:solidFill>
                <a:latin typeface="Calibri" pitchFamily="34" charset="0"/>
                <a:cs typeface="Arial" pitchFamily="34" charset="0"/>
              </a:defRPr>
            </a:lvl5pPr>
            <a:lvl6pPr marL="457200" algn="l" rtl="0" fontAlgn="base">
              <a:spcBef>
                <a:spcPct val="0"/>
              </a:spcBef>
              <a:spcAft>
                <a:spcPct val="0"/>
              </a:spcAft>
              <a:defRPr sz="4400">
                <a:solidFill>
                  <a:schemeClr val="tx2"/>
                </a:solidFill>
                <a:latin typeface="Calibri" pitchFamily="34" charset="0"/>
                <a:cs typeface="Arial" pitchFamily="34" charset="0"/>
              </a:defRPr>
            </a:lvl6pPr>
            <a:lvl7pPr marL="914400" algn="l" rtl="0" fontAlgn="base">
              <a:spcBef>
                <a:spcPct val="0"/>
              </a:spcBef>
              <a:spcAft>
                <a:spcPct val="0"/>
              </a:spcAft>
              <a:defRPr sz="4400">
                <a:solidFill>
                  <a:schemeClr val="tx2"/>
                </a:solidFill>
                <a:latin typeface="Calibri" pitchFamily="34" charset="0"/>
                <a:cs typeface="Arial" pitchFamily="34" charset="0"/>
              </a:defRPr>
            </a:lvl7pPr>
            <a:lvl8pPr marL="1371600" algn="l" rtl="0" fontAlgn="base">
              <a:spcBef>
                <a:spcPct val="0"/>
              </a:spcBef>
              <a:spcAft>
                <a:spcPct val="0"/>
              </a:spcAft>
              <a:defRPr sz="4400">
                <a:solidFill>
                  <a:schemeClr val="tx2"/>
                </a:solidFill>
                <a:latin typeface="Calibri" pitchFamily="34" charset="0"/>
                <a:cs typeface="Arial" pitchFamily="34" charset="0"/>
              </a:defRPr>
            </a:lvl8pPr>
            <a:lvl9pPr marL="1828800" algn="l" rtl="0" fontAlgn="base">
              <a:spcBef>
                <a:spcPct val="0"/>
              </a:spcBef>
              <a:spcAft>
                <a:spcPct val="0"/>
              </a:spcAft>
              <a:defRPr sz="4400">
                <a:solidFill>
                  <a:schemeClr val="tx2"/>
                </a:solidFill>
                <a:latin typeface="Calibri" pitchFamily="34" charset="0"/>
                <a:cs typeface="Arial" pitchFamily="34" charset="0"/>
              </a:defRPr>
            </a:lvl9pPr>
          </a:lstStyle>
          <a:p>
            <a:pPr algn="ctr"/>
            <a:r>
              <a:rPr lang="en-US" altLang="en-US" sz="4800" b="1" i="1" kern="0" dirty="0" err="1"/>
              <a:t>Ahora</a:t>
            </a:r>
            <a:endParaRPr lang="en-US" altLang="en-US" sz="4800" b="1" i="1" kern="0" dirty="0"/>
          </a:p>
        </p:txBody>
      </p:sp>
      <p:sp>
        <p:nvSpPr>
          <p:cNvPr id="4" name="Flecha derecha 3"/>
          <p:cNvSpPr/>
          <p:nvPr/>
        </p:nvSpPr>
        <p:spPr>
          <a:xfrm>
            <a:off x="4953000" y="2311849"/>
            <a:ext cx="2133600" cy="1066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 name="Conector recto 1">
            <a:extLst>
              <a:ext uri="{FF2B5EF4-FFF2-40B4-BE49-F238E27FC236}">
                <a16:creationId xmlns:a16="http://schemas.microsoft.com/office/drawing/2014/main" id="{A907C2F8-C6A9-96DE-4E46-FCB9DC5427BA}"/>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1521EA52-0E6F-DBFB-2FF9-13FD166894C5}"/>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2" descr="Image result for Demand dRiven institute affiliate">
            <a:extLst>
              <a:ext uri="{FF2B5EF4-FFF2-40B4-BE49-F238E27FC236}">
                <a16:creationId xmlns:a16="http://schemas.microsoft.com/office/drawing/2014/main" id="{0A423A32-55BD-D687-DF80-3EC493B492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170337D8-C311-BE36-43D6-9DF4FD4DF5DE}"/>
              </a:ext>
            </a:extLst>
          </p:cNvPr>
          <p:cNvSpPr txBox="1"/>
          <p:nvPr/>
        </p:nvSpPr>
        <p:spPr>
          <a:xfrm>
            <a:off x="2954054" y="6210803"/>
            <a:ext cx="2726176" cy="584775"/>
          </a:xfrm>
          <a:prstGeom prst="rect">
            <a:avLst/>
          </a:prstGeom>
          <a:noFill/>
        </p:spPr>
        <p:txBody>
          <a:bodyPr wrap="square" rtlCol="0">
            <a:spAutoFit/>
          </a:bodyPr>
          <a:lstStyle/>
          <a:p>
            <a:pPr algn="ctr"/>
            <a:r>
              <a:rPr lang="es-MX" sz="3200" dirty="0">
                <a:solidFill>
                  <a:schemeClr val="accent5">
                    <a:lumMod val="75000"/>
                  </a:schemeClr>
                </a:solidFill>
              </a:rPr>
              <a:t>www.k2sol.co</a:t>
            </a:r>
          </a:p>
        </p:txBody>
      </p:sp>
      <p:sp>
        <p:nvSpPr>
          <p:cNvPr id="14" name="Footer Placeholder 5">
            <a:extLst>
              <a:ext uri="{FF2B5EF4-FFF2-40B4-BE49-F238E27FC236}">
                <a16:creationId xmlns:a16="http://schemas.microsoft.com/office/drawing/2014/main" id="{2585392D-30DC-EB35-A21A-5A5A6206902C}"/>
              </a:ext>
            </a:extLst>
          </p:cNvPr>
          <p:cNvSpPr txBox="1">
            <a:spLocks/>
          </p:cNvSpPr>
          <p:nvPr/>
        </p:nvSpPr>
        <p:spPr bwMode="auto">
          <a:xfrm>
            <a:off x="5680230" y="6274545"/>
            <a:ext cx="3286604" cy="473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9pPr>
          </a:lstStyle>
          <a:p>
            <a:pPr algn="ctr">
              <a:spcBef>
                <a:spcPct val="0"/>
              </a:spcBef>
              <a:buFontTx/>
              <a:buNone/>
            </a:pPr>
            <a:r>
              <a:rPr lang="en-US" altLang="en-US" sz="1050" dirty="0">
                <a:latin typeface="Calibri" panose="020F0502020204030204" pitchFamily="34" charset="0"/>
              </a:rPr>
              <a:t>All contents © copyright 2019 Demand Driven Institute, All rights reserved.</a:t>
            </a:r>
          </a:p>
        </p:txBody>
      </p:sp>
      <p:pic>
        <p:nvPicPr>
          <p:cNvPr id="19" name="Imagen 18" descr="Imagen que contiene imágenes prediseñadas&#10;&#10;Descripción generada automáticamente">
            <a:extLst>
              <a:ext uri="{FF2B5EF4-FFF2-40B4-BE49-F238E27FC236}">
                <a16:creationId xmlns:a16="http://schemas.microsoft.com/office/drawing/2014/main" id="{8E1C2265-CE56-64F8-2924-800EB084C707}"/>
              </a:ext>
            </a:extLst>
          </p:cNvPr>
          <p:cNvPicPr>
            <a:picLocks noChangeAspect="1"/>
          </p:cNvPicPr>
          <p:nvPr/>
        </p:nvPicPr>
        <p:blipFill>
          <a:blip r:embed="rId6"/>
          <a:stretch>
            <a:fillRect/>
          </a:stretch>
        </p:blipFill>
        <p:spPr>
          <a:xfrm>
            <a:off x="9442707" y="6210803"/>
            <a:ext cx="2393641" cy="444422"/>
          </a:xfrm>
          <a:prstGeom prst="rect">
            <a:avLst/>
          </a:prstGeom>
        </p:spPr>
      </p:pic>
      <p:sp>
        <p:nvSpPr>
          <p:cNvPr id="20" name="CuadroTexto 1">
            <a:extLst>
              <a:ext uri="{FF2B5EF4-FFF2-40B4-BE49-F238E27FC236}">
                <a16:creationId xmlns:a16="http://schemas.microsoft.com/office/drawing/2014/main" id="{387655D4-AD74-900A-9FAF-A71F0AFCADAC}"/>
              </a:ext>
            </a:extLst>
          </p:cNvPr>
          <p:cNvSpPr txBox="1"/>
          <p:nvPr/>
        </p:nvSpPr>
        <p:spPr>
          <a:xfrm>
            <a:off x="8793122" y="6596342"/>
            <a:ext cx="3107506" cy="276999"/>
          </a:xfrm>
          <a:prstGeom prst="rect">
            <a:avLst/>
          </a:prstGeom>
          <a:noFill/>
        </p:spPr>
        <p:txBody>
          <a:bodyPr wrap="square" rtlCol="0">
            <a:spAutoFit/>
          </a:bodyPr>
          <a:lstStyle/>
          <a:p>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70C0"/>
                </a:solidFill>
                <a:latin typeface="Abadi" panose="020B0604020104020204" pitchFamily="34" charset="0"/>
                <a:cs typeface="Times New Roman" panose="02020603050405020304" pitchFamily="18" charset="0"/>
              </a:rPr>
              <a:t>your</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200" dirty="0">
                <a:solidFill>
                  <a:srgbClr val="000000"/>
                </a:solidFill>
                <a:latin typeface="Abadi" panose="020B0604020104020204" pitchFamily="34" charset="0"/>
                <a:cs typeface="Arial" panose="020B0604020202020204" pitchFamily="34" charset="0"/>
              </a:rPr>
              <a:t> </a:t>
            </a:r>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200" dirty="0">
              <a:latin typeface="Times New Roman" panose="02020603050405020304" pitchFamily="18" charset="0"/>
              <a:ea typeface="Times New Roman" panose="02020603050405020304" pitchFamily="18" charset="0"/>
            </a:endParaRPr>
          </a:p>
        </p:txBody>
      </p:sp>
      <p:pic>
        <p:nvPicPr>
          <p:cNvPr id="11" name="Imagen 10">
            <a:extLst>
              <a:ext uri="{FF2B5EF4-FFF2-40B4-BE49-F238E27FC236}">
                <a16:creationId xmlns:a16="http://schemas.microsoft.com/office/drawing/2014/main" id="{27827601-F49D-B912-8E5F-C7B0FA7704EF}"/>
              </a:ext>
            </a:extLst>
          </p:cNvPr>
          <p:cNvPicPr>
            <a:picLocks noChangeAspect="1"/>
          </p:cNvPicPr>
          <p:nvPr/>
        </p:nvPicPr>
        <p:blipFill>
          <a:blip r:embed="rId7"/>
          <a:stretch>
            <a:fillRect/>
          </a:stretch>
        </p:blipFill>
        <p:spPr>
          <a:xfrm>
            <a:off x="339441" y="4795514"/>
            <a:ext cx="5229225" cy="1033836"/>
          </a:xfrm>
          <a:prstGeom prst="rect">
            <a:avLst/>
          </a:prstGeom>
        </p:spPr>
      </p:pic>
      <p:pic>
        <p:nvPicPr>
          <p:cNvPr id="15" name="Imagen 14">
            <a:extLst>
              <a:ext uri="{FF2B5EF4-FFF2-40B4-BE49-F238E27FC236}">
                <a16:creationId xmlns:a16="http://schemas.microsoft.com/office/drawing/2014/main" id="{3A307EC0-8089-113F-B4B1-E3D7A6D32CD9}"/>
              </a:ext>
            </a:extLst>
          </p:cNvPr>
          <p:cNvPicPr>
            <a:picLocks noChangeAspect="1"/>
          </p:cNvPicPr>
          <p:nvPr/>
        </p:nvPicPr>
        <p:blipFill rotWithShape="1">
          <a:blip r:embed="rId8"/>
          <a:srcRect l="7948" t="11115"/>
          <a:stretch/>
        </p:blipFill>
        <p:spPr>
          <a:xfrm>
            <a:off x="8160707" y="4523755"/>
            <a:ext cx="1854557" cy="1577354"/>
          </a:xfrm>
          <a:prstGeom prst="rect">
            <a:avLst/>
          </a:prstGeom>
        </p:spPr>
      </p:pic>
      <p:pic>
        <p:nvPicPr>
          <p:cNvPr id="12" name="Imagen 11" descr="Logotipo&#10;&#10;El contenido generado por IA puede ser incorrecto.">
            <a:extLst>
              <a:ext uri="{FF2B5EF4-FFF2-40B4-BE49-F238E27FC236}">
                <a16:creationId xmlns:a16="http://schemas.microsoft.com/office/drawing/2014/main" id="{62BBFAD1-FF97-FF23-3E5D-8EF8C41F56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174728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Resultado de imagen para harvard busines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1" name="Imagen 10"/>
          <p:cNvPicPr>
            <a:picLocks noChangeAspect="1"/>
          </p:cNvPicPr>
          <p:nvPr/>
        </p:nvPicPr>
        <p:blipFill>
          <a:blip r:embed="rId2"/>
          <a:stretch>
            <a:fillRect/>
          </a:stretch>
        </p:blipFill>
        <p:spPr>
          <a:xfrm>
            <a:off x="0" y="0"/>
            <a:ext cx="5877148" cy="3200400"/>
          </a:xfrm>
          <a:prstGeom prst="rect">
            <a:avLst/>
          </a:prstGeom>
        </p:spPr>
      </p:pic>
      <p:pic>
        <p:nvPicPr>
          <p:cNvPr id="15" name="Imagen 14"/>
          <p:cNvPicPr>
            <a:picLocks noChangeAspect="1"/>
          </p:cNvPicPr>
          <p:nvPr/>
        </p:nvPicPr>
        <p:blipFill>
          <a:blip r:embed="rId3"/>
          <a:stretch>
            <a:fillRect/>
          </a:stretch>
        </p:blipFill>
        <p:spPr>
          <a:xfrm>
            <a:off x="5991052" y="-1"/>
            <a:ext cx="6200947" cy="3200399"/>
          </a:xfrm>
          <a:prstGeom prst="rect">
            <a:avLst/>
          </a:prstGeom>
        </p:spPr>
      </p:pic>
      <p:pic>
        <p:nvPicPr>
          <p:cNvPr id="16" name="Imagen 15"/>
          <p:cNvPicPr>
            <a:picLocks noChangeAspect="1"/>
          </p:cNvPicPr>
          <p:nvPr/>
        </p:nvPicPr>
        <p:blipFill>
          <a:blip r:embed="rId4"/>
          <a:stretch>
            <a:fillRect/>
          </a:stretch>
        </p:blipFill>
        <p:spPr>
          <a:xfrm>
            <a:off x="0" y="3292476"/>
            <a:ext cx="5877148" cy="3565523"/>
          </a:xfrm>
          <a:prstGeom prst="rect">
            <a:avLst/>
          </a:prstGeom>
        </p:spPr>
      </p:pic>
      <p:pic>
        <p:nvPicPr>
          <p:cNvPr id="17" name="Imagen 16"/>
          <p:cNvPicPr>
            <a:picLocks noChangeAspect="1"/>
          </p:cNvPicPr>
          <p:nvPr/>
        </p:nvPicPr>
        <p:blipFill>
          <a:blip r:embed="rId5"/>
          <a:stretch>
            <a:fillRect/>
          </a:stretch>
        </p:blipFill>
        <p:spPr>
          <a:xfrm>
            <a:off x="5991053" y="3279993"/>
            <a:ext cx="6200947" cy="3578006"/>
          </a:xfrm>
          <a:prstGeom prst="rect">
            <a:avLst/>
          </a:prstGeom>
        </p:spPr>
      </p:pic>
    </p:spTree>
    <p:extLst>
      <p:ext uri="{BB962C8B-B14F-4D97-AF65-F5344CB8AC3E}">
        <p14:creationId xmlns:p14="http://schemas.microsoft.com/office/powerpoint/2010/main" val="119227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2" descr="Resultado de imagen para harvard busines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CuadroTexto 7"/>
          <p:cNvSpPr txBox="1"/>
          <p:nvPr/>
        </p:nvSpPr>
        <p:spPr>
          <a:xfrm>
            <a:off x="390711" y="171707"/>
            <a:ext cx="11377893" cy="769441"/>
          </a:xfrm>
          <a:prstGeom prst="rect">
            <a:avLst/>
          </a:prstGeom>
          <a:noFill/>
        </p:spPr>
        <p:txBody>
          <a:bodyPr wrap="square" rtlCol="0">
            <a:spAutoFit/>
          </a:bodyPr>
          <a:lstStyle/>
          <a:p>
            <a:pPr algn="ctr"/>
            <a:r>
              <a:rPr lang="es-MX" sz="4400" b="1" dirty="0">
                <a:solidFill>
                  <a:schemeClr val="accent3">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Síntomas VUCA</a:t>
            </a:r>
            <a:endParaRPr lang="es-MX" sz="4400" b="1" dirty="0">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1653987992"/>
              </p:ext>
            </p:extLst>
          </p:nvPr>
        </p:nvGraphicFramePr>
        <p:xfrm>
          <a:off x="2463179" y="950227"/>
          <a:ext cx="7265642" cy="5053059"/>
        </p:xfrm>
        <a:graphic>
          <a:graphicData uri="http://schemas.openxmlformats.org/drawingml/2006/table">
            <a:tbl>
              <a:tblPr firstRow="1" bandRow="1">
                <a:tableStyleId>{5C22544A-7EE6-4342-B048-85BDC9FD1C3A}</a:tableStyleId>
              </a:tblPr>
              <a:tblGrid>
                <a:gridCol w="4933260">
                  <a:extLst>
                    <a:ext uri="{9D8B030D-6E8A-4147-A177-3AD203B41FA5}">
                      <a16:colId xmlns:a16="http://schemas.microsoft.com/office/drawing/2014/main" val="4175506395"/>
                    </a:ext>
                  </a:extLst>
                </a:gridCol>
                <a:gridCol w="1086678">
                  <a:extLst>
                    <a:ext uri="{9D8B030D-6E8A-4147-A177-3AD203B41FA5}">
                      <a16:colId xmlns:a16="http://schemas.microsoft.com/office/drawing/2014/main" val="2073659914"/>
                    </a:ext>
                  </a:extLst>
                </a:gridCol>
                <a:gridCol w="1245704">
                  <a:extLst>
                    <a:ext uri="{9D8B030D-6E8A-4147-A177-3AD203B41FA5}">
                      <a16:colId xmlns:a16="http://schemas.microsoft.com/office/drawing/2014/main" val="3442202813"/>
                    </a:ext>
                  </a:extLst>
                </a:gridCol>
              </a:tblGrid>
              <a:tr h="459369">
                <a:tc>
                  <a:txBody>
                    <a:bodyPr/>
                    <a:lstStyle/>
                    <a:p>
                      <a:r>
                        <a:rPr lang="es-MX" dirty="0">
                          <a:latin typeface="Arial" panose="020B0604020202020204" pitchFamily="34" charset="0"/>
                          <a:cs typeface="Arial" panose="020B0604020202020204" pitchFamily="34" charset="0"/>
                        </a:rPr>
                        <a:t>CARACTERÍSTICAS DE LA</a:t>
                      </a:r>
                      <a:r>
                        <a:rPr lang="es-MX" baseline="0" dirty="0">
                          <a:latin typeface="Arial" panose="020B0604020202020204" pitchFamily="34" charset="0"/>
                          <a:cs typeface="Arial" panose="020B0604020202020204" pitchFamily="34" charset="0"/>
                        </a:rPr>
                        <a:t> SUPPLY CHAIN</a:t>
                      </a:r>
                      <a:endParaRPr lang="es-MX" dirty="0">
                        <a:latin typeface="Arial" panose="020B0604020202020204" pitchFamily="34" charset="0"/>
                        <a:cs typeface="Arial" panose="020B0604020202020204" pitchFamily="34" charset="0"/>
                      </a:endParaRPr>
                    </a:p>
                  </a:txBody>
                  <a:tcPr/>
                </a:tc>
                <a:tc>
                  <a:txBody>
                    <a:bodyPr/>
                    <a:lstStyle/>
                    <a:p>
                      <a:pPr algn="ctr"/>
                      <a:r>
                        <a:rPr lang="es-MX" dirty="0">
                          <a:latin typeface="Arial" panose="020B0604020202020204" pitchFamily="34" charset="0"/>
                          <a:cs typeface="Arial" panose="020B0604020202020204" pitchFamily="34" charset="0"/>
                        </a:rPr>
                        <a:t>1965</a:t>
                      </a:r>
                    </a:p>
                  </a:txBody>
                  <a:tcPr/>
                </a:tc>
                <a:tc>
                  <a:txBody>
                    <a:bodyPr/>
                    <a:lstStyle/>
                    <a:p>
                      <a:pPr algn="ctr"/>
                      <a:r>
                        <a:rPr lang="es-MX" dirty="0">
                          <a:latin typeface="Arial" panose="020B0604020202020204" pitchFamily="34" charset="0"/>
                          <a:cs typeface="Arial" panose="020B0604020202020204" pitchFamily="34" charset="0"/>
                        </a:rPr>
                        <a:t>HOY</a:t>
                      </a:r>
                    </a:p>
                  </a:txBody>
                  <a:tcPr/>
                </a:tc>
                <a:extLst>
                  <a:ext uri="{0D108BD9-81ED-4DB2-BD59-A6C34878D82A}">
                    <a16:rowId xmlns:a16="http://schemas.microsoft.com/office/drawing/2014/main" val="3456602165"/>
                  </a:ext>
                </a:extLst>
              </a:tr>
              <a:tr h="459369">
                <a:tc>
                  <a:txBody>
                    <a:bodyPr/>
                    <a:lstStyle/>
                    <a:p>
                      <a:r>
                        <a:rPr lang="es-MX" dirty="0">
                          <a:latin typeface="Arial" panose="020B0604020202020204" pitchFamily="34" charset="0"/>
                          <a:cs typeface="Arial" panose="020B0604020202020204" pitchFamily="34" charset="0"/>
                        </a:rPr>
                        <a:t>Complejidad</a:t>
                      </a:r>
                      <a:r>
                        <a:rPr lang="es-MX" baseline="0" dirty="0">
                          <a:latin typeface="Arial" panose="020B0604020202020204" pitchFamily="34" charset="0"/>
                          <a:cs typeface="Arial" panose="020B0604020202020204" pitchFamily="34" charset="0"/>
                        </a:rPr>
                        <a:t> de la </a:t>
                      </a:r>
                      <a:r>
                        <a:rPr lang="es-MX" baseline="0" dirty="0" err="1">
                          <a:latin typeface="Arial" panose="020B0604020202020204" pitchFamily="34" charset="0"/>
                          <a:cs typeface="Arial" panose="020B0604020202020204" pitchFamily="34" charset="0"/>
                        </a:rPr>
                        <a:t>Supply</a:t>
                      </a:r>
                      <a:r>
                        <a:rPr lang="es-MX" baseline="0" dirty="0">
                          <a:latin typeface="Arial" panose="020B0604020202020204" pitchFamily="34" charset="0"/>
                          <a:cs typeface="Arial" panose="020B0604020202020204" pitchFamily="34" charset="0"/>
                        </a:rPr>
                        <a:t> </a:t>
                      </a:r>
                      <a:r>
                        <a:rPr lang="es-MX" baseline="0" dirty="0" err="1">
                          <a:latin typeface="Arial" panose="020B0604020202020204" pitchFamily="34" charset="0"/>
                          <a:cs typeface="Arial" panose="020B0604020202020204" pitchFamily="34" charset="0"/>
                        </a:rPr>
                        <a:t>Chain</a:t>
                      </a:r>
                      <a:endParaRPr lang="es-MX" dirty="0">
                        <a:latin typeface="Arial" panose="020B0604020202020204" pitchFamily="34" charset="0"/>
                        <a:cs typeface="Arial" panose="020B0604020202020204" pitchFamily="34" charset="0"/>
                      </a:endParaRPr>
                    </a:p>
                  </a:txBody>
                  <a:tcPr/>
                </a:tc>
                <a:tc>
                  <a:txBody>
                    <a:bodyPr/>
                    <a:lstStyle/>
                    <a:p>
                      <a:pPr algn="ctr"/>
                      <a:r>
                        <a:rPr lang="es-MX" dirty="0">
                          <a:latin typeface="Arial" panose="020B0604020202020204" pitchFamily="34" charset="0"/>
                          <a:cs typeface="Arial" panose="020B0604020202020204" pitchFamily="34" charset="0"/>
                        </a:rPr>
                        <a:t>BAJA</a:t>
                      </a:r>
                    </a:p>
                  </a:txBody>
                  <a:tcPr/>
                </a:tc>
                <a:tc>
                  <a:txBody>
                    <a:bodyPr/>
                    <a:lstStyle/>
                    <a:p>
                      <a:pPr algn="ctr"/>
                      <a:r>
                        <a:rPr lang="es-MX" dirty="0">
                          <a:latin typeface="Arial" panose="020B0604020202020204" pitchFamily="34" charset="0"/>
                          <a:cs typeface="Arial" panose="020B0604020202020204" pitchFamily="34" charset="0"/>
                        </a:rPr>
                        <a:t>ALTA</a:t>
                      </a:r>
                    </a:p>
                  </a:txBody>
                  <a:tcPr/>
                </a:tc>
                <a:extLst>
                  <a:ext uri="{0D108BD9-81ED-4DB2-BD59-A6C34878D82A}">
                    <a16:rowId xmlns:a16="http://schemas.microsoft.com/office/drawing/2014/main" val="2310872046"/>
                  </a:ext>
                </a:extLst>
              </a:tr>
              <a:tr h="459369">
                <a:tc>
                  <a:txBody>
                    <a:bodyPr/>
                    <a:lstStyle/>
                    <a:p>
                      <a:r>
                        <a:rPr lang="es-MX" dirty="0">
                          <a:latin typeface="Arial" panose="020B0604020202020204" pitchFamily="34" charset="0"/>
                          <a:cs typeface="Arial" panose="020B0604020202020204" pitchFamily="34" charset="0"/>
                        </a:rPr>
                        <a:t>Ciclo de vida de los productos</a:t>
                      </a:r>
                    </a:p>
                  </a:txBody>
                  <a:tcPr/>
                </a:tc>
                <a:tc>
                  <a:txBody>
                    <a:bodyPr/>
                    <a:lstStyle/>
                    <a:p>
                      <a:pPr algn="ctr"/>
                      <a:r>
                        <a:rPr lang="es-MX" dirty="0">
                          <a:latin typeface="Arial" panose="020B0604020202020204" pitchFamily="34" charset="0"/>
                          <a:cs typeface="Arial" panose="020B0604020202020204" pitchFamily="34" charset="0"/>
                        </a:rPr>
                        <a:t>LARGO</a:t>
                      </a:r>
                    </a:p>
                  </a:txBody>
                  <a:tcPr/>
                </a:tc>
                <a:tc>
                  <a:txBody>
                    <a:bodyPr/>
                    <a:lstStyle/>
                    <a:p>
                      <a:pPr algn="ctr"/>
                      <a:r>
                        <a:rPr lang="es-MX" dirty="0">
                          <a:latin typeface="Arial" panose="020B0604020202020204" pitchFamily="34" charset="0"/>
                          <a:cs typeface="Arial" panose="020B0604020202020204" pitchFamily="34" charset="0"/>
                        </a:rPr>
                        <a:t>CORTO</a:t>
                      </a:r>
                    </a:p>
                  </a:txBody>
                  <a:tcPr/>
                </a:tc>
                <a:extLst>
                  <a:ext uri="{0D108BD9-81ED-4DB2-BD59-A6C34878D82A}">
                    <a16:rowId xmlns:a16="http://schemas.microsoft.com/office/drawing/2014/main" val="2259560365"/>
                  </a:ext>
                </a:extLst>
              </a:tr>
              <a:tr h="459369">
                <a:tc>
                  <a:txBody>
                    <a:bodyPr/>
                    <a:lstStyle/>
                    <a:p>
                      <a:r>
                        <a:rPr lang="es-MX" dirty="0">
                          <a:latin typeface="Arial" panose="020B0604020202020204" pitchFamily="34" charset="0"/>
                          <a:cs typeface="Arial" panose="020B0604020202020204" pitchFamily="34" charset="0"/>
                        </a:rPr>
                        <a:t>Tiempo de Tolerancia del Cliente</a:t>
                      </a:r>
                    </a:p>
                  </a:txBody>
                  <a:tcPr/>
                </a:tc>
                <a:tc>
                  <a:txBody>
                    <a:bodyPr/>
                    <a:lstStyle/>
                    <a:p>
                      <a:pPr algn="ctr"/>
                      <a:r>
                        <a:rPr lang="es-MX" dirty="0">
                          <a:latin typeface="Arial" panose="020B0604020202020204" pitchFamily="34" charset="0"/>
                          <a:cs typeface="Arial" panose="020B0604020202020204" pitchFamily="34" charset="0"/>
                        </a:rPr>
                        <a:t>LARGO</a:t>
                      </a:r>
                    </a:p>
                  </a:txBody>
                  <a:tcPr/>
                </a:tc>
                <a:tc>
                  <a:txBody>
                    <a:bodyPr/>
                    <a:lstStyle/>
                    <a:p>
                      <a:pPr algn="ctr"/>
                      <a:r>
                        <a:rPr lang="es-MX" dirty="0">
                          <a:latin typeface="Arial" panose="020B0604020202020204" pitchFamily="34" charset="0"/>
                          <a:cs typeface="Arial" panose="020B0604020202020204" pitchFamily="34" charset="0"/>
                        </a:rPr>
                        <a:t>CORTO</a:t>
                      </a:r>
                    </a:p>
                  </a:txBody>
                  <a:tcPr/>
                </a:tc>
                <a:extLst>
                  <a:ext uri="{0D108BD9-81ED-4DB2-BD59-A6C34878D82A}">
                    <a16:rowId xmlns:a16="http://schemas.microsoft.com/office/drawing/2014/main" val="3557687839"/>
                  </a:ext>
                </a:extLst>
              </a:tr>
              <a:tr h="459369">
                <a:tc>
                  <a:txBody>
                    <a:bodyPr/>
                    <a:lstStyle/>
                    <a:p>
                      <a:r>
                        <a:rPr lang="es-MX" dirty="0">
                          <a:latin typeface="Arial" panose="020B0604020202020204" pitchFamily="34" charset="0"/>
                          <a:cs typeface="Arial" panose="020B0604020202020204" pitchFamily="34" charset="0"/>
                        </a:rPr>
                        <a:t>Complejidad</a:t>
                      </a:r>
                      <a:r>
                        <a:rPr lang="es-MX" baseline="0" dirty="0">
                          <a:latin typeface="Arial" panose="020B0604020202020204" pitchFamily="34" charset="0"/>
                          <a:cs typeface="Arial" panose="020B0604020202020204" pitchFamily="34" charset="0"/>
                        </a:rPr>
                        <a:t> del Producto</a:t>
                      </a:r>
                      <a:endParaRPr lang="es-MX" dirty="0">
                        <a:latin typeface="Arial" panose="020B0604020202020204" pitchFamily="34" charset="0"/>
                        <a:cs typeface="Arial" panose="020B0604020202020204" pitchFamily="34" charset="0"/>
                      </a:endParaRPr>
                    </a:p>
                  </a:txBody>
                  <a:tcPr/>
                </a:tc>
                <a:tc>
                  <a:txBody>
                    <a:bodyPr/>
                    <a:lstStyle/>
                    <a:p>
                      <a:pPr algn="ctr"/>
                      <a:r>
                        <a:rPr lang="es-MX" dirty="0">
                          <a:latin typeface="Arial" panose="020B0604020202020204" pitchFamily="34" charset="0"/>
                          <a:cs typeface="Arial" panose="020B0604020202020204" pitchFamily="34" charset="0"/>
                        </a:rPr>
                        <a:t>BAJA</a:t>
                      </a:r>
                    </a:p>
                  </a:txBody>
                  <a:tcPr/>
                </a:tc>
                <a:tc>
                  <a:txBody>
                    <a:bodyPr/>
                    <a:lstStyle/>
                    <a:p>
                      <a:pPr algn="ctr"/>
                      <a:r>
                        <a:rPr lang="es-MX" dirty="0">
                          <a:latin typeface="Arial" panose="020B0604020202020204" pitchFamily="34" charset="0"/>
                          <a:cs typeface="Arial" panose="020B0604020202020204" pitchFamily="34" charset="0"/>
                        </a:rPr>
                        <a:t>ALTA</a:t>
                      </a:r>
                    </a:p>
                  </a:txBody>
                  <a:tcPr/>
                </a:tc>
                <a:extLst>
                  <a:ext uri="{0D108BD9-81ED-4DB2-BD59-A6C34878D82A}">
                    <a16:rowId xmlns:a16="http://schemas.microsoft.com/office/drawing/2014/main" val="2012649464"/>
                  </a:ext>
                </a:extLst>
              </a:tr>
              <a:tr h="459369">
                <a:tc>
                  <a:txBody>
                    <a:bodyPr/>
                    <a:lstStyle/>
                    <a:p>
                      <a:r>
                        <a:rPr lang="es-MX" dirty="0">
                          <a:latin typeface="Arial" panose="020B0604020202020204" pitchFamily="34" charset="0"/>
                          <a:cs typeface="Arial" panose="020B0604020202020204" pitchFamily="34" charset="0"/>
                        </a:rPr>
                        <a:t>Personalización del Producto</a:t>
                      </a:r>
                    </a:p>
                  </a:txBody>
                  <a:tcPr/>
                </a:tc>
                <a:tc>
                  <a:txBody>
                    <a:bodyPr/>
                    <a:lstStyle/>
                    <a:p>
                      <a:pPr algn="ctr"/>
                      <a:r>
                        <a:rPr lang="es-MX" dirty="0">
                          <a:latin typeface="Arial" panose="020B0604020202020204" pitchFamily="34" charset="0"/>
                          <a:cs typeface="Arial" panose="020B0604020202020204" pitchFamily="34" charset="0"/>
                        </a:rPr>
                        <a:t>BAJA</a:t>
                      </a:r>
                    </a:p>
                  </a:txBody>
                  <a:tcPr/>
                </a:tc>
                <a:tc>
                  <a:txBody>
                    <a:bodyPr/>
                    <a:lstStyle/>
                    <a:p>
                      <a:pPr algn="ctr"/>
                      <a:r>
                        <a:rPr lang="es-MX" dirty="0">
                          <a:latin typeface="Arial" panose="020B0604020202020204" pitchFamily="34" charset="0"/>
                          <a:cs typeface="Arial" panose="020B0604020202020204" pitchFamily="34" charset="0"/>
                        </a:rPr>
                        <a:t>ALTA</a:t>
                      </a:r>
                    </a:p>
                  </a:txBody>
                  <a:tcPr/>
                </a:tc>
                <a:extLst>
                  <a:ext uri="{0D108BD9-81ED-4DB2-BD59-A6C34878D82A}">
                    <a16:rowId xmlns:a16="http://schemas.microsoft.com/office/drawing/2014/main" val="2565275706"/>
                  </a:ext>
                </a:extLst>
              </a:tr>
              <a:tr h="459369">
                <a:tc>
                  <a:txBody>
                    <a:bodyPr/>
                    <a:lstStyle/>
                    <a:p>
                      <a:r>
                        <a:rPr lang="es-MX" dirty="0">
                          <a:latin typeface="Arial" panose="020B0604020202020204" pitchFamily="34" charset="0"/>
                          <a:cs typeface="Arial" panose="020B0604020202020204" pitchFamily="34" charset="0"/>
                        </a:rPr>
                        <a:t>Variedad del Producto</a:t>
                      </a:r>
                    </a:p>
                  </a:txBody>
                  <a:tcPr/>
                </a:tc>
                <a:tc>
                  <a:txBody>
                    <a:bodyPr/>
                    <a:lstStyle/>
                    <a:p>
                      <a:pPr algn="ctr"/>
                      <a:r>
                        <a:rPr lang="es-MX" dirty="0">
                          <a:latin typeface="Arial" panose="020B0604020202020204" pitchFamily="34" charset="0"/>
                          <a:cs typeface="Arial" panose="020B0604020202020204" pitchFamily="34" charset="0"/>
                        </a:rPr>
                        <a:t>BAJA </a:t>
                      </a:r>
                    </a:p>
                  </a:txBody>
                  <a:tcPr/>
                </a:tc>
                <a:tc>
                  <a:txBody>
                    <a:bodyPr/>
                    <a:lstStyle/>
                    <a:p>
                      <a:pPr algn="ctr"/>
                      <a:r>
                        <a:rPr lang="es-MX" dirty="0">
                          <a:latin typeface="Arial" panose="020B0604020202020204" pitchFamily="34" charset="0"/>
                          <a:cs typeface="Arial" panose="020B0604020202020204" pitchFamily="34" charset="0"/>
                        </a:rPr>
                        <a:t>ALTA</a:t>
                      </a:r>
                    </a:p>
                  </a:txBody>
                  <a:tcPr/>
                </a:tc>
                <a:extLst>
                  <a:ext uri="{0D108BD9-81ED-4DB2-BD59-A6C34878D82A}">
                    <a16:rowId xmlns:a16="http://schemas.microsoft.com/office/drawing/2014/main" val="488141647"/>
                  </a:ext>
                </a:extLst>
              </a:tr>
              <a:tr h="459369">
                <a:tc>
                  <a:txBody>
                    <a:bodyPr/>
                    <a:lstStyle/>
                    <a:p>
                      <a:r>
                        <a:rPr lang="es-MX" dirty="0">
                          <a:latin typeface="Arial" panose="020B0604020202020204" pitchFamily="34" charset="0"/>
                          <a:cs typeface="Arial" panose="020B0604020202020204" pitchFamily="34" charset="0"/>
                        </a:rPr>
                        <a:t>Largos Lead Time</a:t>
                      </a:r>
                      <a:r>
                        <a:rPr lang="es-MX" baseline="0" dirty="0">
                          <a:latin typeface="Arial" panose="020B0604020202020204" pitchFamily="34" charset="0"/>
                          <a:cs typeface="Arial" panose="020B0604020202020204" pitchFamily="34" charset="0"/>
                        </a:rPr>
                        <a:t> de las Partes</a:t>
                      </a:r>
                      <a:endParaRPr lang="es-MX" dirty="0">
                        <a:latin typeface="Arial" panose="020B0604020202020204" pitchFamily="34" charset="0"/>
                        <a:cs typeface="Arial" panose="020B0604020202020204" pitchFamily="34" charset="0"/>
                      </a:endParaRPr>
                    </a:p>
                  </a:txBody>
                  <a:tcPr/>
                </a:tc>
                <a:tc>
                  <a:txBody>
                    <a:bodyPr/>
                    <a:lstStyle/>
                    <a:p>
                      <a:pPr algn="ctr"/>
                      <a:r>
                        <a:rPr lang="es-MX" dirty="0">
                          <a:latin typeface="Arial" panose="020B0604020202020204" pitchFamily="34" charset="0"/>
                          <a:cs typeface="Arial" panose="020B0604020202020204" pitchFamily="34" charset="0"/>
                        </a:rPr>
                        <a:t>POCOS</a:t>
                      </a:r>
                    </a:p>
                  </a:txBody>
                  <a:tcPr/>
                </a:tc>
                <a:tc>
                  <a:txBody>
                    <a:bodyPr/>
                    <a:lstStyle/>
                    <a:p>
                      <a:pPr algn="ctr"/>
                      <a:r>
                        <a:rPr lang="es-MX" dirty="0">
                          <a:latin typeface="Arial" panose="020B0604020202020204" pitchFamily="34" charset="0"/>
                          <a:cs typeface="Arial" panose="020B0604020202020204" pitchFamily="34" charset="0"/>
                        </a:rPr>
                        <a:t>MUCHOS</a:t>
                      </a:r>
                    </a:p>
                  </a:txBody>
                  <a:tcPr/>
                </a:tc>
                <a:extLst>
                  <a:ext uri="{0D108BD9-81ED-4DB2-BD59-A6C34878D82A}">
                    <a16:rowId xmlns:a16="http://schemas.microsoft.com/office/drawing/2014/main" val="1598112652"/>
                  </a:ext>
                </a:extLst>
              </a:tr>
              <a:tr h="459369">
                <a:tc>
                  <a:txBody>
                    <a:bodyPr/>
                    <a:lstStyle/>
                    <a:p>
                      <a:r>
                        <a:rPr lang="es-MX" dirty="0">
                          <a:latin typeface="Arial" panose="020B0604020202020204" pitchFamily="34" charset="0"/>
                          <a:cs typeface="Arial" panose="020B0604020202020204" pitchFamily="34" charset="0"/>
                        </a:rPr>
                        <a:t>Exactitud del Pronóstico</a:t>
                      </a:r>
                    </a:p>
                  </a:txBody>
                  <a:tcPr/>
                </a:tc>
                <a:tc>
                  <a:txBody>
                    <a:bodyPr/>
                    <a:lstStyle/>
                    <a:p>
                      <a:pPr algn="ctr"/>
                      <a:r>
                        <a:rPr lang="es-MX" dirty="0">
                          <a:latin typeface="Arial" panose="020B0604020202020204" pitchFamily="34" charset="0"/>
                          <a:cs typeface="Arial" panose="020B0604020202020204" pitchFamily="34" charset="0"/>
                        </a:rPr>
                        <a:t>ALTO</a:t>
                      </a:r>
                    </a:p>
                  </a:txBody>
                  <a:tcPr/>
                </a:tc>
                <a:tc>
                  <a:txBody>
                    <a:bodyPr/>
                    <a:lstStyle/>
                    <a:p>
                      <a:pPr algn="ctr"/>
                      <a:r>
                        <a:rPr lang="es-MX" dirty="0">
                          <a:latin typeface="Arial" panose="020B0604020202020204" pitchFamily="34" charset="0"/>
                          <a:cs typeface="Arial" panose="020B0604020202020204" pitchFamily="34" charset="0"/>
                        </a:rPr>
                        <a:t>BAJO</a:t>
                      </a:r>
                    </a:p>
                  </a:txBody>
                  <a:tcPr/>
                </a:tc>
                <a:extLst>
                  <a:ext uri="{0D108BD9-81ED-4DB2-BD59-A6C34878D82A}">
                    <a16:rowId xmlns:a16="http://schemas.microsoft.com/office/drawing/2014/main" val="1017293796"/>
                  </a:ext>
                </a:extLst>
              </a:tr>
              <a:tr h="459369">
                <a:tc>
                  <a:txBody>
                    <a:bodyPr/>
                    <a:lstStyle/>
                    <a:p>
                      <a:r>
                        <a:rPr lang="es-MX" dirty="0">
                          <a:latin typeface="Arial" panose="020B0604020202020204" pitchFamily="34" charset="0"/>
                          <a:cs typeface="Arial" panose="020B0604020202020204" pitchFamily="34" charset="0"/>
                        </a:rPr>
                        <a:t>Presión por los Niveles</a:t>
                      </a:r>
                      <a:r>
                        <a:rPr lang="es-MX" baseline="0" dirty="0">
                          <a:latin typeface="Arial" panose="020B0604020202020204" pitchFamily="34" charset="0"/>
                          <a:cs typeface="Arial" panose="020B0604020202020204" pitchFamily="34" charset="0"/>
                        </a:rPr>
                        <a:t> de Inventario</a:t>
                      </a:r>
                      <a:endParaRPr lang="es-MX" dirty="0">
                        <a:latin typeface="Arial" panose="020B0604020202020204" pitchFamily="34" charset="0"/>
                        <a:cs typeface="Arial" panose="020B0604020202020204" pitchFamily="34" charset="0"/>
                      </a:endParaRPr>
                    </a:p>
                  </a:txBody>
                  <a:tcPr/>
                </a:tc>
                <a:tc>
                  <a:txBody>
                    <a:bodyPr/>
                    <a:lstStyle/>
                    <a:p>
                      <a:pPr algn="ctr"/>
                      <a:r>
                        <a:rPr lang="es-MX" dirty="0">
                          <a:latin typeface="Arial" panose="020B0604020202020204" pitchFamily="34" charset="0"/>
                          <a:cs typeface="Arial" panose="020B0604020202020204" pitchFamily="34" charset="0"/>
                        </a:rPr>
                        <a:t>BAJO</a:t>
                      </a:r>
                    </a:p>
                  </a:txBody>
                  <a:tcPr/>
                </a:tc>
                <a:tc>
                  <a:txBody>
                    <a:bodyPr/>
                    <a:lstStyle/>
                    <a:p>
                      <a:pPr algn="ctr"/>
                      <a:r>
                        <a:rPr lang="es-MX" dirty="0">
                          <a:latin typeface="Arial" panose="020B0604020202020204" pitchFamily="34" charset="0"/>
                          <a:cs typeface="Arial" panose="020B0604020202020204" pitchFamily="34" charset="0"/>
                        </a:rPr>
                        <a:t>ALTO</a:t>
                      </a:r>
                    </a:p>
                  </a:txBody>
                  <a:tcPr/>
                </a:tc>
                <a:extLst>
                  <a:ext uri="{0D108BD9-81ED-4DB2-BD59-A6C34878D82A}">
                    <a16:rowId xmlns:a16="http://schemas.microsoft.com/office/drawing/2014/main" val="1844735114"/>
                  </a:ext>
                </a:extLst>
              </a:tr>
              <a:tr h="459369">
                <a:tc>
                  <a:txBody>
                    <a:bodyPr/>
                    <a:lstStyle/>
                    <a:p>
                      <a:r>
                        <a:rPr lang="es-MX" dirty="0">
                          <a:latin typeface="Arial" panose="020B0604020202020204" pitchFamily="34" charset="0"/>
                          <a:cs typeface="Arial" panose="020B0604020202020204" pitchFamily="34" charset="0"/>
                        </a:rPr>
                        <a:t>Fricción Transaccional</a:t>
                      </a:r>
                    </a:p>
                  </a:txBody>
                  <a:tcPr/>
                </a:tc>
                <a:tc>
                  <a:txBody>
                    <a:bodyPr/>
                    <a:lstStyle/>
                    <a:p>
                      <a:pPr algn="ctr"/>
                      <a:r>
                        <a:rPr lang="es-MX" dirty="0">
                          <a:latin typeface="Arial" panose="020B0604020202020204" pitchFamily="34" charset="0"/>
                          <a:cs typeface="Arial" panose="020B0604020202020204" pitchFamily="34" charset="0"/>
                        </a:rPr>
                        <a:t>ALTO</a:t>
                      </a:r>
                    </a:p>
                  </a:txBody>
                  <a:tcPr/>
                </a:tc>
                <a:tc>
                  <a:txBody>
                    <a:bodyPr/>
                    <a:lstStyle/>
                    <a:p>
                      <a:pPr algn="ctr"/>
                      <a:r>
                        <a:rPr lang="es-MX" dirty="0">
                          <a:latin typeface="Arial" panose="020B0604020202020204" pitchFamily="34" charset="0"/>
                          <a:cs typeface="Arial" panose="020B0604020202020204" pitchFamily="34" charset="0"/>
                        </a:rPr>
                        <a:t>BAJO</a:t>
                      </a:r>
                    </a:p>
                  </a:txBody>
                  <a:tcPr/>
                </a:tc>
                <a:extLst>
                  <a:ext uri="{0D108BD9-81ED-4DB2-BD59-A6C34878D82A}">
                    <a16:rowId xmlns:a16="http://schemas.microsoft.com/office/drawing/2014/main" val="3193380344"/>
                  </a:ext>
                </a:extLst>
              </a:tr>
            </a:tbl>
          </a:graphicData>
        </a:graphic>
      </p:graphicFrame>
      <p:sp>
        <p:nvSpPr>
          <p:cNvPr id="20" name="Rectángulo 19">
            <a:extLst>
              <a:ext uri="{FF2B5EF4-FFF2-40B4-BE49-F238E27FC236}">
                <a16:creationId xmlns:a16="http://schemas.microsoft.com/office/drawing/2014/main" id="{8A62D90F-9F20-4D2B-BDF0-81F9CBB5F112}"/>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1" name="Picture 2" descr="Image result for Demand dRiven institute affiliate">
            <a:extLst>
              <a:ext uri="{FF2B5EF4-FFF2-40B4-BE49-F238E27FC236}">
                <a16:creationId xmlns:a16="http://schemas.microsoft.com/office/drawing/2014/main" id="{C0493F96-282D-4BE5-83EF-F41C5F416B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1C1FFEA7-8238-4508-90D2-59F2E9D8B09C}"/>
              </a:ext>
            </a:extLst>
          </p:cNvPr>
          <p:cNvSpPr txBox="1"/>
          <p:nvPr/>
        </p:nvSpPr>
        <p:spPr>
          <a:xfrm>
            <a:off x="2954054" y="6210803"/>
            <a:ext cx="2726176" cy="584775"/>
          </a:xfrm>
          <a:prstGeom prst="rect">
            <a:avLst/>
          </a:prstGeom>
          <a:noFill/>
        </p:spPr>
        <p:txBody>
          <a:bodyPr wrap="square" rtlCol="0">
            <a:spAutoFit/>
          </a:bodyPr>
          <a:lstStyle/>
          <a:p>
            <a:pPr algn="ctr"/>
            <a:r>
              <a:rPr lang="es-MX" sz="3200" dirty="0">
                <a:solidFill>
                  <a:schemeClr val="accent5">
                    <a:lumMod val="75000"/>
                  </a:schemeClr>
                </a:solidFill>
              </a:rPr>
              <a:t>www.k2sol.co</a:t>
            </a:r>
          </a:p>
        </p:txBody>
      </p:sp>
      <p:sp>
        <p:nvSpPr>
          <p:cNvPr id="15" name="Footer Placeholder 5">
            <a:extLst>
              <a:ext uri="{FF2B5EF4-FFF2-40B4-BE49-F238E27FC236}">
                <a16:creationId xmlns:a16="http://schemas.microsoft.com/office/drawing/2014/main" id="{BFEF4E6E-13DA-4C5A-AA5D-DAB69F3953AA}"/>
              </a:ext>
            </a:extLst>
          </p:cNvPr>
          <p:cNvSpPr txBox="1">
            <a:spLocks/>
          </p:cNvSpPr>
          <p:nvPr/>
        </p:nvSpPr>
        <p:spPr bwMode="auto">
          <a:xfrm>
            <a:off x="5680230" y="6274545"/>
            <a:ext cx="3286604" cy="473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9pPr>
          </a:lstStyle>
          <a:p>
            <a:pPr algn="ctr">
              <a:spcBef>
                <a:spcPct val="0"/>
              </a:spcBef>
              <a:buFontTx/>
              <a:buNone/>
            </a:pPr>
            <a:r>
              <a:rPr lang="en-US" altLang="en-US" sz="1050" dirty="0">
                <a:latin typeface="Calibri" panose="020F0502020204030204" pitchFamily="34" charset="0"/>
              </a:rPr>
              <a:t>All contents © copyright 2019 Demand Driven Institute, All rights reserved.</a:t>
            </a:r>
          </a:p>
        </p:txBody>
      </p:sp>
      <p:pic>
        <p:nvPicPr>
          <p:cNvPr id="2" name="Imagen 1" descr="Imagen que contiene imágenes prediseñadas&#10;&#10;Descripción generada automáticamente">
            <a:extLst>
              <a:ext uri="{FF2B5EF4-FFF2-40B4-BE49-F238E27FC236}">
                <a16:creationId xmlns:a16="http://schemas.microsoft.com/office/drawing/2014/main" id="{FE2C5EA2-B5CF-FAC5-77E9-DE508F5D3F8E}"/>
              </a:ext>
            </a:extLst>
          </p:cNvPr>
          <p:cNvPicPr>
            <a:picLocks noChangeAspect="1"/>
          </p:cNvPicPr>
          <p:nvPr/>
        </p:nvPicPr>
        <p:blipFill>
          <a:blip r:embed="rId3"/>
          <a:stretch>
            <a:fillRect/>
          </a:stretch>
        </p:blipFill>
        <p:spPr>
          <a:xfrm>
            <a:off x="9442707" y="6210803"/>
            <a:ext cx="2393641" cy="444422"/>
          </a:xfrm>
          <a:prstGeom prst="rect">
            <a:avLst/>
          </a:prstGeom>
        </p:spPr>
      </p:pic>
      <p:sp>
        <p:nvSpPr>
          <p:cNvPr id="5" name="CuadroTexto 1">
            <a:extLst>
              <a:ext uri="{FF2B5EF4-FFF2-40B4-BE49-F238E27FC236}">
                <a16:creationId xmlns:a16="http://schemas.microsoft.com/office/drawing/2014/main" id="{7BE2334D-83EA-F113-F4AB-B7C5B54DE766}"/>
              </a:ext>
            </a:extLst>
          </p:cNvPr>
          <p:cNvSpPr txBox="1"/>
          <p:nvPr/>
        </p:nvSpPr>
        <p:spPr>
          <a:xfrm>
            <a:off x="8793122" y="6596342"/>
            <a:ext cx="3107506" cy="276999"/>
          </a:xfrm>
          <a:prstGeom prst="rect">
            <a:avLst/>
          </a:prstGeom>
          <a:noFill/>
        </p:spPr>
        <p:txBody>
          <a:bodyPr wrap="square" rtlCol="0">
            <a:spAutoFit/>
          </a:bodyPr>
          <a:lstStyle/>
          <a:p>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70C0"/>
                </a:solidFill>
                <a:latin typeface="Abadi" panose="020B0604020104020204" pitchFamily="34" charset="0"/>
                <a:cs typeface="Times New Roman" panose="02020603050405020304" pitchFamily="18" charset="0"/>
              </a:rPr>
              <a:t>your</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200" dirty="0">
                <a:solidFill>
                  <a:srgbClr val="000000"/>
                </a:solidFill>
                <a:latin typeface="Abadi" panose="020B0604020104020204" pitchFamily="34" charset="0"/>
                <a:cs typeface="Arial" panose="020B0604020202020204" pitchFamily="34" charset="0"/>
              </a:rPr>
              <a:t> </a:t>
            </a:r>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200" dirty="0">
              <a:latin typeface="Times New Roman" panose="02020603050405020304" pitchFamily="18" charset="0"/>
              <a:ea typeface="Times New Roman" panose="02020603050405020304" pitchFamily="18" charset="0"/>
            </a:endParaRPr>
          </a:p>
        </p:txBody>
      </p:sp>
      <p:pic>
        <p:nvPicPr>
          <p:cNvPr id="7" name="Imagen 6" descr="Logotipo&#10;&#10;El contenido generado por IA puede ser incorrecto.">
            <a:extLst>
              <a:ext uri="{FF2B5EF4-FFF2-40B4-BE49-F238E27FC236}">
                <a16:creationId xmlns:a16="http://schemas.microsoft.com/office/drawing/2014/main" id="{A155DCB9-F745-D2C0-EE19-3A117951CB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292082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 Diagonal Corner Rectangle 17"/>
          <p:cNvSpPr/>
          <p:nvPr/>
        </p:nvSpPr>
        <p:spPr>
          <a:xfrm>
            <a:off x="7840980" y="1579566"/>
            <a:ext cx="3913460" cy="3671979"/>
          </a:xfrm>
          <a:prstGeom prst="round2Diag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34" charset="-128"/>
                <a:cs typeface="+mn-cs"/>
              </a:rPr>
              <a:t>Hay 3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游ゴシック" panose="020B0400000000000000" pitchFamily="34" charset="-128"/>
                <a:cs typeface="+mn-cs"/>
              </a:rPr>
              <a:t>reglas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34" charset="-128"/>
                <a:cs typeface="+mn-cs"/>
              </a:rPr>
              <a:t> en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游ゴシック" panose="020B0400000000000000" pitchFamily="34" charset="-128"/>
                <a:cs typeface="+mn-cs"/>
              </a:rPr>
              <a:t>cuanto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34" charset="-128"/>
                <a:cs typeface="+mn-cs"/>
              </a:rPr>
              <a:t> a los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游ゴシック" panose="020B0400000000000000" pitchFamily="34" charset="-128"/>
                <a:cs typeface="+mn-cs"/>
              </a:rPr>
              <a:t>pronósticos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34" charset="-128"/>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Están</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equivocados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Entre mayor sea el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horizonte</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del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pronóstico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más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equivocado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está</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Entre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más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detallado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sea el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pronóstico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más</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equivocado</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 </a:t>
            </a:r>
            <a:r>
              <a:rPr kumimoji="0" lang="en-US" altLang="ja-JP" sz="2000" b="0" i="0" u="none" strike="noStrike" kern="1200" cap="none" spc="0" normalizeH="0" baseline="0" noProof="0" dirty="0" err="1">
                <a:ln>
                  <a:noFill/>
                </a:ln>
                <a:solidFill>
                  <a:prstClr val="white"/>
                </a:solidFill>
                <a:effectLst/>
                <a:uLnTx/>
                <a:uFillTx/>
                <a:latin typeface="Calibri" panose="020F0502020204030204"/>
                <a:ea typeface="MS PGothic" panose="020B0600070205080204" pitchFamily="34" charset="-128"/>
                <a:cs typeface="+mn-cs"/>
              </a:rPr>
              <a:t>está</a:t>
            </a:r>
            <a:r>
              <a:rPr kumimoji="0" lang="en-US" altLang="ja-JP" sz="2000" b="0" i="0" u="none" strike="noStrike" kern="1200" cap="none" spc="0" normalizeH="0" baseline="0" noProof="0" dirty="0">
                <a:ln>
                  <a:noFill/>
                </a:ln>
                <a:solidFill>
                  <a:prstClr val="white"/>
                </a:solidFill>
                <a:effectLst/>
                <a:uLnTx/>
                <a:uFillTx/>
                <a:latin typeface="Calibri" panose="020F0502020204030204"/>
                <a:ea typeface="MS PGothic" panose="020B0600070205080204" pitchFamily="34" charset="-128"/>
                <a:cs typeface="+mn-cs"/>
              </a:rPr>
              <a:t>.</a:t>
            </a:r>
          </a:p>
        </p:txBody>
      </p:sp>
      <p:sp>
        <p:nvSpPr>
          <p:cNvPr id="3" name="TextBox 2"/>
          <p:cNvSpPr txBox="1"/>
          <p:nvPr/>
        </p:nvSpPr>
        <p:spPr>
          <a:xfrm>
            <a:off x="572118" y="5388876"/>
            <a:ext cx="455272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Rohan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Asardohkar</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Agosto 22,2012, www.forecastingbog.com/?p=423</a:t>
            </a:r>
          </a:p>
        </p:txBody>
      </p:sp>
      <p:graphicFrame>
        <p:nvGraphicFramePr>
          <p:cNvPr id="12" name="Chart 14"/>
          <p:cNvGraphicFramePr>
            <a:graphicFrameLocks/>
          </p:cNvGraphicFramePr>
          <p:nvPr/>
        </p:nvGraphicFramePr>
        <p:xfrm>
          <a:off x="585815" y="1594540"/>
          <a:ext cx="7143750" cy="3671980"/>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E519A5D4-1DF8-4F48-9DB6-2C00B3A91C9B}"/>
              </a:ext>
            </a:extLst>
          </p:cNvPr>
          <p:cNvSpPr/>
          <p:nvPr/>
        </p:nvSpPr>
        <p:spPr>
          <a:xfrm>
            <a:off x="0" y="-53790"/>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20" name="Title 1">
            <a:extLst>
              <a:ext uri="{FF2B5EF4-FFF2-40B4-BE49-F238E27FC236}">
                <a16:creationId xmlns:a16="http://schemas.microsoft.com/office/drawing/2014/main" id="{F6B08BE9-09B5-49D0-B914-ED3F7D14407F}"/>
              </a:ext>
            </a:extLst>
          </p:cNvPr>
          <p:cNvSpPr>
            <a:spLocks noGrp="1"/>
          </p:cNvSpPr>
          <p:nvPr>
            <p:ph type="title"/>
          </p:nvPr>
        </p:nvSpPr>
        <p:spPr>
          <a:xfrm>
            <a:off x="482600" y="-87955"/>
            <a:ext cx="11163300" cy="884118"/>
          </a:xfrm>
        </p:spPr>
        <p:txBody>
          <a:bodyPr>
            <a:noAutofit/>
          </a:bodyPr>
          <a:lstStyle/>
          <a:p>
            <a:pPr algn="ctr"/>
            <a:r>
              <a:rPr lang="es-CO" altLang="en-US" sz="3600" b="1" dirty="0">
                <a:solidFill>
                  <a:schemeClr val="bg1"/>
                </a:solidFill>
                <a:latin typeface="DIN" pitchFamily="50" charset="0"/>
              </a:rPr>
              <a:t>VOLATILIDAD E INCERTIDUMBRE EN LA DEMANDA?</a:t>
            </a:r>
            <a:endParaRPr lang="en-US" altLang="en-US" sz="3600" b="1" dirty="0">
              <a:solidFill>
                <a:schemeClr val="bg1"/>
              </a:solidFill>
              <a:latin typeface="DIN" pitchFamily="50" charset="0"/>
            </a:endParaRPr>
          </a:p>
        </p:txBody>
      </p:sp>
      <p:cxnSp>
        <p:nvCxnSpPr>
          <p:cNvPr id="2" name="Conector recto 1">
            <a:extLst>
              <a:ext uri="{FF2B5EF4-FFF2-40B4-BE49-F238E27FC236}">
                <a16:creationId xmlns:a16="http://schemas.microsoft.com/office/drawing/2014/main" id="{006EFB2D-CD43-3211-0E95-5B8A3BB15961}"/>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DF4AE4F8-F9AB-D859-39CB-E80F5FE07D8B}"/>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Picture 2" descr="Image result for Demand dRiven institute affiliate">
            <a:extLst>
              <a:ext uri="{FF2B5EF4-FFF2-40B4-BE49-F238E27FC236}">
                <a16:creationId xmlns:a16="http://schemas.microsoft.com/office/drawing/2014/main" id="{D311AF00-791A-3780-29B4-16C234FFD8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811F841-C9E4-D55A-8535-5B40951A4A75}"/>
              </a:ext>
            </a:extLst>
          </p:cNvPr>
          <p:cNvSpPr txBox="1"/>
          <p:nvPr/>
        </p:nvSpPr>
        <p:spPr>
          <a:xfrm>
            <a:off x="2954054" y="6210803"/>
            <a:ext cx="2726176" cy="584775"/>
          </a:xfrm>
          <a:prstGeom prst="rect">
            <a:avLst/>
          </a:prstGeom>
          <a:noFill/>
        </p:spPr>
        <p:txBody>
          <a:bodyPr wrap="square" rtlCol="0">
            <a:spAutoFit/>
          </a:bodyPr>
          <a:lstStyle/>
          <a:p>
            <a:pPr algn="ctr"/>
            <a:r>
              <a:rPr lang="es-MX" sz="3200" dirty="0">
                <a:solidFill>
                  <a:schemeClr val="accent5">
                    <a:lumMod val="75000"/>
                  </a:schemeClr>
                </a:solidFill>
              </a:rPr>
              <a:t>www.k2sol.co</a:t>
            </a:r>
          </a:p>
        </p:txBody>
      </p:sp>
      <p:sp>
        <p:nvSpPr>
          <p:cNvPr id="8" name="Footer Placeholder 5">
            <a:extLst>
              <a:ext uri="{FF2B5EF4-FFF2-40B4-BE49-F238E27FC236}">
                <a16:creationId xmlns:a16="http://schemas.microsoft.com/office/drawing/2014/main" id="{ADCF93E4-6E4A-2D9A-9FC1-6D5FAA12D516}"/>
              </a:ext>
            </a:extLst>
          </p:cNvPr>
          <p:cNvSpPr txBox="1">
            <a:spLocks/>
          </p:cNvSpPr>
          <p:nvPr/>
        </p:nvSpPr>
        <p:spPr bwMode="auto">
          <a:xfrm>
            <a:off x="5680230" y="6274545"/>
            <a:ext cx="3286604" cy="473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Arial" panose="020B0604020202020204" pitchFamily="34" charset="0"/>
              </a:defRPr>
            </a:lvl9pPr>
          </a:lstStyle>
          <a:p>
            <a:pPr algn="ctr">
              <a:spcBef>
                <a:spcPct val="0"/>
              </a:spcBef>
              <a:buFontTx/>
              <a:buNone/>
            </a:pPr>
            <a:r>
              <a:rPr lang="en-US" altLang="en-US" sz="1050" dirty="0">
                <a:latin typeface="Calibri" panose="020F0502020204030204" pitchFamily="34" charset="0"/>
              </a:rPr>
              <a:t>All contents © copyright 2019 Demand Driven Institute, All rights reserved.</a:t>
            </a:r>
          </a:p>
        </p:txBody>
      </p:sp>
      <p:pic>
        <p:nvPicPr>
          <p:cNvPr id="9" name="Imagen 8" descr="Imagen que contiene imágenes prediseñadas&#10;&#10;Descripción generada automáticamente">
            <a:extLst>
              <a:ext uri="{FF2B5EF4-FFF2-40B4-BE49-F238E27FC236}">
                <a16:creationId xmlns:a16="http://schemas.microsoft.com/office/drawing/2014/main" id="{8D488B88-075B-8005-95B8-7E1E6D5DF6B4}"/>
              </a:ext>
            </a:extLst>
          </p:cNvPr>
          <p:cNvPicPr>
            <a:picLocks noChangeAspect="1"/>
          </p:cNvPicPr>
          <p:nvPr/>
        </p:nvPicPr>
        <p:blipFill>
          <a:blip r:embed="rId5"/>
          <a:stretch>
            <a:fillRect/>
          </a:stretch>
        </p:blipFill>
        <p:spPr>
          <a:xfrm>
            <a:off x="9442707" y="6210803"/>
            <a:ext cx="2393641" cy="444422"/>
          </a:xfrm>
          <a:prstGeom prst="rect">
            <a:avLst/>
          </a:prstGeom>
        </p:spPr>
      </p:pic>
      <p:sp>
        <p:nvSpPr>
          <p:cNvPr id="10" name="CuadroTexto 1">
            <a:extLst>
              <a:ext uri="{FF2B5EF4-FFF2-40B4-BE49-F238E27FC236}">
                <a16:creationId xmlns:a16="http://schemas.microsoft.com/office/drawing/2014/main" id="{93C2A9BA-4AC8-99C6-4CDA-DFC0F80AA3B2}"/>
              </a:ext>
            </a:extLst>
          </p:cNvPr>
          <p:cNvSpPr txBox="1"/>
          <p:nvPr/>
        </p:nvSpPr>
        <p:spPr>
          <a:xfrm>
            <a:off x="8793122" y="6596342"/>
            <a:ext cx="3107506" cy="276999"/>
          </a:xfrm>
          <a:prstGeom prst="rect">
            <a:avLst/>
          </a:prstGeom>
          <a:noFill/>
        </p:spPr>
        <p:txBody>
          <a:bodyPr wrap="square" rtlCol="0">
            <a:spAutoFit/>
          </a:bodyPr>
          <a:lstStyle/>
          <a:p>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70C0"/>
                </a:solidFill>
                <a:latin typeface="Abadi" panose="020B0604020104020204" pitchFamily="34" charset="0"/>
                <a:cs typeface="Times New Roman" panose="02020603050405020304" pitchFamily="18" charset="0"/>
              </a:rPr>
              <a:t>your</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200" dirty="0">
                <a:solidFill>
                  <a:srgbClr val="000000"/>
                </a:solidFill>
                <a:latin typeface="Abadi" panose="020B0604020104020204" pitchFamily="34" charset="0"/>
                <a:cs typeface="Arial" panose="020B0604020202020204" pitchFamily="34" charset="0"/>
              </a:rPr>
              <a:t> </a:t>
            </a:r>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200" dirty="0">
              <a:latin typeface="Times New Roman" panose="02020603050405020304" pitchFamily="18" charset="0"/>
              <a:ea typeface="Times New Roman" panose="02020603050405020304" pitchFamily="18" charset="0"/>
            </a:endParaRPr>
          </a:p>
        </p:txBody>
      </p:sp>
      <p:pic>
        <p:nvPicPr>
          <p:cNvPr id="11" name="Imagen 10" descr="Logotipo&#10;&#10;El contenido generado por IA puede ser incorrecto.">
            <a:extLst>
              <a:ext uri="{FF2B5EF4-FFF2-40B4-BE49-F238E27FC236}">
                <a16:creationId xmlns:a16="http://schemas.microsoft.com/office/drawing/2014/main" id="{CE610E2B-55D1-3FB0-15A3-FEB4F9F4B1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174945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p:cNvSpPr>
            <a:spLocks noGrp="1"/>
          </p:cNvSpPr>
          <p:nvPr>
            <p:ph type="title"/>
          </p:nvPr>
        </p:nvSpPr>
        <p:spPr/>
        <p:txBody>
          <a:bodyPr>
            <a:normAutofit/>
          </a:bodyPr>
          <a:lstStyle/>
          <a:p>
            <a:r>
              <a:rPr lang="es-ES_tradnl" dirty="0"/>
              <a:t>Un componente clave de la sostenibilidad: La Resiliencia</a:t>
            </a:r>
          </a:p>
        </p:txBody>
      </p:sp>
      <p:sp>
        <p:nvSpPr>
          <p:cNvPr id="4" name="Rectangle 3"/>
          <p:cNvSpPr/>
          <p:nvPr/>
        </p:nvSpPr>
        <p:spPr>
          <a:xfrm>
            <a:off x="4876800" y="2286000"/>
            <a:ext cx="6834731" cy="1754326"/>
          </a:xfrm>
          <a:prstGeom prst="rect">
            <a:avLst/>
          </a:prstGeom>
        </p:spPr>
        <p:txBody>
          <a:bodyPr wrap="square">
            <a:spAutoFit/>
          </a:bodyPr>
          <a:lstStyle/>
          <a:p>
            <a:r>
              <a:rPr lang="es-ES_tradnl" dirty="0"/>
              <a:t>“La RESILENCIA permite que un sistema responda a una perturbación mientras mantiene el equilibrio dentro de los límites de su sistema. En palabras de la cadena de suministro, la RESILENCIA es qué tan bien un sistema puede volver a la estabilidad cuando experimenta una variación aleatoria o autoimpuesta ”.</a:t>
            </a:r>
            <a:endParaRPr lang="es-ES_tradnl" sz="1600" b="1" dirty="0">
              <a:ea typeface="Times New Roman" panose="02020603050405020304" pitchFamily="18" charset="0"/>
              <a:cs typeface="Times" panose="02020603050405020304" pitchFamily="18" charset="0"/>
            </a:endParaRPr>
          </a:p>
        </p:txBody>
      </p:sp>
      <p:sp>
        <p:nvSpPr>
          <p:cNvPr id="7" name="TextBox 6"/>
          <p:cNvSpPr txBox="1"/>
          <p:nvPr/>
        </p:nvSpPr>
        <p:spPr>
          <a:xfrm>
            <a:off x="4890052" y="4057053"/>
            <a:ext cx="6736139" cy="261610"/>
          </a:xfrm>
          <a:prstGeom prst="rect">
            <a:avLst/>
          </a:prstGeom>
          <a:noFill/>
        </p:spPr>
        <p:txBody>
          <a:bodyPr wrap="none" rtlCol="0">
            <a:spAutoFit/>
          </a:bodyPr>
          <a:lstStyle/>
          <a:p>
            <a:r>
              <a:rPr lang="en-US" sz="1100" dirty="0"/>
              <a:t>From The Demand Driven Adaptive Enterprise – Using Smart Metrics (Ptak &amp; Smith, Industrial Press, p 9)</a:t>
            </a:r>
          </a:p>
        </p:txBody>
      </p:sp>
      <p:grpSp>
        <p:nvGrpSpPr>
          <p:cNvPr id="33" name="Group 32">
            <a:extLst>
              <a:ext uri="{FF2B5EF4-FFF2-40B4-BE49-F238E27FC236}">
                <a16:creationId xmlns:a16="http://schemas.microsoft.com/office/drawing/2014/main" id="{517FB46C-80A0-490E-A18B-C81D026D9A5B}"/>
              </a:ext>
            </a:extLst>
          </p:cNvPr>
          <p:cNvGrpSpPr/>
          <p:nvPr/>
        </p:nvGrpSpPr>
        <p:grpSpPr>
          <a:xfrm>
            <a:off x="609600" y="1773702"/>
            <a:ext cx="3712690" cy="3712690"/>
            <a:chOff x="1981200" y="838200"/>
            <a:chExt cx="5562600" cy="5562600"/>
          </a:xfrm>
        </p:grpSpPr>
        <p:sp>
          <p:nvSpPr>
            <p:cNvPr id="34" name="Oval 33">
              <a:extLst>
                <a:ext uri="{FF2B5EF4-FFF2-40B4-BE49-F238E27FC236}">
                  <a16:creationId xmlns:a16="http://schemas.microsoft.com/office/drawing/2014/main" id="{F722BA96-F6FB-4950-8F6A-0CA805F2869B}"/>
                </a:ext>
              </a:extLst>
            </p:cNvPr>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42" name="Group 41">
              <a:extLst>
                <a:ext uri="{FF2B5EF4-FFF2-40B4-BE49-F238E27FC236}">
                  <a16:creationId xmlns:a16="http://schemas.microsoft.com/office/drawing/2014/main" id="{0ED99D14-84BC-4433-9786-414F8EDA9C8D}"/>
                </a:ext>
              </a:extLst>
            </p:cNvPr>
            <p:cNvGrpSpPr/>
            <p:nvPr/>
          </p:nvGrpSpPr>
          <p:grpSpPr>
            <a:xfrm>
              <a:off x="2286000" y="1143000"/>
              <a:ext cx="4992306" cy="4953000"/>
              <a:chOff x="9027702" y="838200"/>
              <a:chExt cx="1919699" cy="1828800"/>
            </a:xfrm>
            <a:solidFill>
              <a:srgbClr val="FF0000"/>
            </a:solidFill>
          </p:grpSpPr>
          <p:sp>
            <p:nvSpPr>
              <p:cNvPr id="54" name="Pie 76">
                <a:extLst>
                  <a:ext uri="{FF2B5EF4-FFF2-40B4-BE49-F238E27FC236}">
                    <a16:creationId xmlns:a16="http://schemas.microsoft.com/office/drawing/2014/main" id="{72680266-2D38-4D95-B9F0-9C916C706DC9}"/>
                  </a:ext>
                </a:extLst>
              </p:cNvPr>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5" name="Pie 77">
                <a:extLst>
                  <a:ext uri="{FF2B5EF4-FFF2-40B4-BE49-F238E27FC236}">
                    <a16:creationId xmlns:a16="http://schemas.microsoft.com/office/drawing/2014/main" id="{9A1124E9-26C4-4762-90D4-FDB1852EFFF9}"/>
                  </a:ext>
                </a:extLst>
              </p:cNvPr>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6" name="Pie 78">
                <a:extLst>
                  <a:ext uri="{FF2B5EF4-FFF2-40B4-BE49-F238E27FC236}">
                    <a16:creationId xmlns:a16="http://schemas.microsoft.com/office/drawing/2014/main" id="{09B0E36F-EF10-4E7D-8D4D-4EC3EC8CD8E2}"/>
                  </a:ext>
                </a:extLst>
              </p:cNvPr>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grpSp>
        <p:grpSp>
          <p:nvGrpSpPr>
            <p:cNvPr id="43" name="Group 42">
              <a:extLst>
                <a:ext uri="{FF2B5EF4-FFF2-40B4-BE49-F238E27FC236}">
                  <a16:creationId xmlns:a16="http://schemas.microsoft.com/office/drawing/2014/main" id="{C8B204EC-9AF1-4652-B95B-0568F214B163}"/>
                </a:ext>
              </a:extLst>
            </p:cNvPr>
            <p:cNvGrpSpPr/>
            <p:nvPr/>
          </p:nvGrpSpPr>
          <p:grpSpPr>
            <a:xfrm>
              <a:off x="2766013" y="1600200"/>
              <a:ext cx="4015788" cy="4038600"/>
              <a:chOff x="9031515" y="838200"/>
              <a:chExt cx="1915889" cy="1828800"/>
            </a:xfrm>
          </p:grpSpPr>
          <p:sp>
            <p:nvSpPr>
              <p:cNvPr id="51" name="Pie 73">
                <a:extLst>
                  <a:ext uri="{FF2B5EF4-FFF2-40B4-BE49-F238E27FC236}">
                    <a16:creationId xmlns:a16="http://schemas.microsoft.com/office/drawing/2014/main" id="{706CBC1E-B528-4ED8-A4FE-E7DFF193639F}"/>
                  </a:ext>
                </a:extLst>
              </p:cNvPr>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2" name="Pie 74">
                <a:extLst>
                  <a:ext uri="{FF2B5EF4-FFF2-40B4-BE49-F238E27FC236}">
                    <a16:creationId xmlns:a16="http://schemas.microsoft.com/office/drawing/2014/main" id="{61DAA395-C63A-4FA2-BC3C-5FA718F10AF3}"/>
                  </a:ext>
                </a:extLst>
              </p:cNvPr>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3" name="Pie 75">
                <a:extLst>
                  <a:ext uri="{FF2B5EF4-FFF2-40B4-BE49-F238E27FC236}">
                    <a16:creationId xmlns:a16="http://schemas.microsoft.com/office/drawing/2014/main" id="{C86A17B9-CE22-481A-AC5D-FC991F9D2305}"/>
                  </a:ext>
                </a:extLst>
              </p:cNvPr>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grpSp>
        <p:sp>
          <p:nvSpPr>
            <p:cNvPr id="44" name="TextBox 43">
              <a:extLst>
                <a:ext uri="{FF2B5EF4-FFF2-40B4-BE49-F238E27FC236}">
                  <a16:creationId xmlns:a16="http://schemas.microsoft.com/office/drawing/2014/main" id="{5B54B942-5450-4A1A-AF8A-D87C55D40FAD}"/>
                </a:ext>
              </a:extLst>
            </p:cNvPr>
            <p:cNvSpPr txBox="1"/>
            <p:nvPr/>
          </p:nvSpPr>
          <p:spPr>
            <a:xfrm rot="2793274">
              <a:off x="4530741" y="2175559"/>
              <a:ext cx="1929066" cy="968376"/>
            </a:xfrm>
            <a:prstGeom prst="rect">
              <a:avLst/>
            </a:prstGeom>
            <a:noFill/>
          </p:spPr>
          <p:txBody>
            <a:bodyPr wrap="none" rtlCol="0">
              <a:spAutoFit/>
            </a:bodyPr>
            <a:lstStyle/>
            <a:p>
              <a:pPr algn="ctr"/>
              <a:r>
                <a:rPr lang="es-ES_tradnl"/>
                <a:t>Capital de </a:t>
              </a:r>
            </a:p>
            <a:p>
              <a:pPr algn="ctr"/>
              <a:r>
                <a:rPr lang="es-ES_tradnl"/>
                <a:t>Trabajo</a:t>
              </a:r>
            </a:p>
          </p:txBody>
        </p:sp>
        <p:sp>
          <p:nvSpPr>
            <p:cNvPr id="45" name="TextBox 44">
              <a:extLst>
                <a:ext uri="{FF2B5EF4-FFF2-40B4-BE49-F238E27FC236}">
                  <a16:creationId xmlns:a16="http://schemas.microsoft.com/office/drawing/2014/main" id="{B9E451C3-F8FB-4DD7-A2CF-8CDECC4D14BA}"/>
                </a:ext>
              </a:extLst>
            </p:cNvPr>
            <p:cNvSpPr txBox="1"/>
            <p:nvPr/>
          </p:nvSpPr>
          <p:spPr>
            <a:xfrm rot="16200000">
              <a:off x="2478048" y="3104080"/>
              <a:ext cx="2217273" cy="968376"/>
            </a:xfrm>
            <a:prstGeom prst="rect">
              <a:avLst/>
            </a:prstGeom>
            <a:noFill/>
          </p:spPr>
          <p:txBody>
            <a:bodyPr wrap="none" rtlCol="0">
              <a:spAutoFit/>
            </a:bodyPr>
            <a:lstStyle/>
            <a:p>
              <a:pPr algn="ctr"/>
              <a:r>
                <a:rPr lang="es-ES_tradnl"/>
                <a:t>Margen de </a:t>
              </a:r>
            </a:p>
            <a:p>
              <a:pPr algn="ctr"/>
              <a:r>
                <a:rPr lang="es-ES_tradnl"/>
                <a:t>Contribución</a:t>
              </a:r>
            </a:p>
          </p:txBody>
        </p:sp>
        <p:sp>
          <p:nvSpPr>
            <p:cNvPr id="46" name="TextBox 45">
              <a:extLst>
                <a:ext uri="{FF2B5EF4-FFF2-40B4-BE49-F238E27FC236}">
                  <a16:creationId xmlns:a16="http://schemas.microsoft.com/office/drawing/2014/main" id="{58D52F5E-BED5-41FB-B60F-524190D5BCA0}"/>
                </a:ext>
              </a:extLst>
            </p:cNvPr>
            <p:cNvSpPr txBox="1"/>
            <p:nvPr/>
          </p:nvSpPr>
          <p:spPr>
            <a:xfrm rot="8800216">
              <a:off x="4569703" y="4206915"/>
              <a:ext cx="1640860" cy="968376"/>
            </a:xfrm>
            <a:prstGeom prst="rect">
              <a:avLst/>
            </a:prstGeom>
            <a:noFill/>
          </p:spPr>
          <p:txBody>
            <a:bodyPr wrap="none" rtlCol="0">
              <a:spAutoFit/>
            </a:bodyPr>
            <a:lstStyle/>
            <a:p>
              <a:pPr algn="ctr"/>
              <a:r>
                <a:rPr lang="es-ES_tradnl"/>
                <a:t>Base de </a:t>
              </a:r>
            </a:p>
            <a:p>
              <a:pPr algn="ctr"/>
              <a:r>
                <a:rPr lang="es-ES_tradnl"/>
                <a:t>Clientes</a:t>
              </a:r>
            </a:p>
          </p:txBody>
        </p:sp>
        <p:grpSp>
          <p:nvGrpSpPr>
            <p:cNvPr id="47" name="Group 46">
              <a:extLst>
                <a:ext uri="{FF2B5EF4-FFF2-40B4-BE49-F238E27FC236}">
                  <a16:creationId xmlns:a16="http://schemas.microsoft.com/office/drawing/2014/main" id="{8E8FD7D9-6643-4E35-A422-80986EC5246B}"/>
                </a:ext>
              </a:extLst>
            </p:cNvPr>
            <p:cNvGrpSpPr/>
            <p:nvPr/>
          </p:nvGrpSpPr>
          <p:grpSpPr>
            <a:xfrm>
              <a:off x="4281335" y="3149600"/>
              <a:ext cx="991626" cy="939800"/>
              <a:chOff x="9020629" y="838200"/>
              <a:chExt cx="1926772" cy="1828800"/>
            </a:xfrm>
            <a:solidFill>
              <a:srgbClr val="00CC00"/>
            </a:solidFill>
          </p:grpSpPr>
          <p:sp>
            <p:nvSpPr>
              <p:cNvPr id="48" name="Pie 70">
                <a:extLst>
                  <a:ext uri="{FF2B5EF4-FFF2-40B4-BE49-F238E27FC236}">
                    <a16:creationId xmlns:a16="http://schemas.microsoft.com/office/drawing/2014/main" id="{56D31E9B-10F0-41F2-8158-6097E2656755}"/>
                  </a:ext>
                </a:extLst>
              </p:cNvPr>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49" name="Pie 71">
                <a:extLst>
                  <a:ext uri="{FF2B5EF4-FFF2-40B4-BE49-F238E27FC236}">
                    <a16:creationId xmlns:a16="http://schemas.microsoft.com/office/drawing/2014/main" id="{4EB5B08B-8F75-4D55-AEBC-2DF08D20E9F3}"/>
                  </a:ext>
                </a:extLst>
              </p:cNvPr>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50" name="Pie 72">
                <a:extLst>
                  <a:ext uri="{FF2B5EF4-FFF2-40B4-BE49-F238E27FC236}">
                    <a16:creationId xmlns:a16="http://schemas.microsoft.com/office/drawing/2014/main" id="{F9EF05A2-D6BB-4ABC-9A18-82562F4522C5}"/>
                  </a:ext>
                </a:extLst>
              </p:cNvPr>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grpSp>
      </p:grpSp>
      <p:sp>
        <p:nvSpPr>
          <p:cNvPr id="58" name="Oval 57">
            <a:extLst>
              <a:ext uri="{FF2B5EF4-FFF2-40B4-BE49-F238E27FC236}">
                <a16:creationId xmlns:a16="http://schemas.microsoft.com/office/drawing/2014/main" id="{1355B378-C437-4B6F-A46D-F2CBA5320B4D}"/>
              </a:ext>
            </a:extLst>
          </p:cNvPr>
          <p:cNvSpPr/>
          <p:nvPr/>
        </p:nvSpPr>
        <p:spPr>
          <a:xfrm>
            <a:off x="3279516" y="2689199"/>
            <a:ext cx="331763" cy="31815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8B7C1E0B-BA3D-4D1E-9D64-BA2F305AA809}"/>
              </a:ext>
            </a:extLst>
          </p:cNvPr>
          <p:cNvSpPr/>
          <p:nvPr/>
        </p:nvSpPr>
        <p:spPr>
          <a:xfrm>
            <a:off x="2971498" y="4499899"/>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02762AC-D754-49BE-BE83-4C652BC32216}"/>
              </a:ext>
            </a:extLst>
          </p:cNvPr>
          <p:cNvSpPr/>
          <p:nvPr/>
        </p:nvSpPr>
        <p:spPr>
          <a:xfrm>
            <a:off x="1106894" y="3527863"/>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912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08333E-6 2.22222E-6 L -0.05807 0.08264 " pathEditMode="relative" rAng="0" ptsTypes="AA">
                                      <p:cBhvr>
                                        <p:cTn id="6" dur="2000" fill="hold"/>
                                        <p:tgtEl>
                                          <p:spTgt spid="58"/>
                                        </p:tgtEl>
                                        <p:attrNameLst>
                                          <p:attrName>ppt_x</p:attrName>
                                          <p:attrName>ppt_y</p:attrName>
                                        </p:attrNameLst>
                                      </p:cBhvr>
                                      <p:rCtr x="-2904" y="4120"/>
                                    </p:animMotion>
                                  </p:childTnLst>
                                </p:cTn>
                              </p:par>
                              <p:par>
                                <p:cTn id="7" presetID="42" presetClass="path" presetSubtype="0" accel="50000" decel="50000" fill="hold" grpId="0" nodeType="withEffect">
                                  <p:stCondLst>
                                    <p:cond delay="0"/>
                                  </p:stCondLst>
                                  <p:childTnLst>
                                    <p:animMotion origin="layout" path="M -1.66667E-6 1.85185E-6 L -0.04193 -0.11273 " pathEditMode="relative" rAng="0" ptsTypes="AA">
                                      <p:cBhvr>
                                        <p:cTn id="8" dur="2000" fill="hold"/>
                                        <p:tgtEl>
                                          <p:spTgt spid="59"/>
                                        </p:tgtEl>
                                        <p:attrNameLst>
                                          <p:attrName>ppt_x</p:attrName>
                                          <p:attrName>ppt_y</p:attrName>
                                        </p:attrNameLst>
                                      </p:cBhvr>
                                      <p:rCtr x="-2096" y="-5648"/>
                                    </p:animMotion>
                                  </p:childTnLst>
                                </p:cTn>
                              </p:par>
                              <p:par>
                                <p:cTn id="9" presetID="42" presetClass="path" presetSubtype="0" accel="50000" decel="50000" fill="hold" grpId="0" nodeType="withEffect">
                                  <p:stCondLst>
                                    <p:cond delay="0"/>
                                  </p:stCondLst>
                                  <p:childTnLst>
                                    <p:animMotion origin="layout" path="M 3.125E-6 0 L 0.07187 -0.00417 " pathEditMode="relative" rAng="0" ptsTypes="AA">
                                      <p:cBhvr>
                                        <p:cTn id="10" dur="2000" fill="hold"/>
                                        <p:tgtEl>
                                          <p:spTgt spid="60"/>
                                        </p:tgtEl>
                                        <p:attrNameLst>
                                          <p:attrName>ppt_x</p:attrName>
                                          <p:attrName>ppt_y</p:attrName>
                                        </p:attrNameLst>
                                      </p:cBhvr>
                                      <p:rCtr x="3594" y="-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32E46-D4C7-4CD3-A319-3EACA591839E}"/>
              </a:ext>
            </a:extLst>
          </p:cNvPr>
          <p:cNvSpPr>
            <a:spLocks noGrp="1"/>
          </p:cNvSpPr>
          <p:nvPr>
            <p:ph type="title"/>
          </p:nvPr>
        </p:nvSpPr>
        <p:spPr>
          <a:xfrm>
            <a:off x="673100" y="852518"/>
            <a:ext cx="10972800" cy="451525"/>
          </a:xfrm>
        </p:spPr>
        <p:txBody>
          <a:bodyPr/>
          <a:lstStyle/>
          <a:p>
            <a:pPr algn="ctr"/>
            <a:r>
              <a:rPr lang="es-ES_tradnl" b="1" dirty="0"/>
              <a:t>Una analogía: los Signos Vitales Humanos</a:t>
            </a:r>
          </a:p>
        </p:txBody>
      </p:sp>
      <p:sp>
        <p:nvSpPr>
          <p:cNvPr id="31" name="TextBox 30">
            <a:extLst>
              <a:ext uri="{FF2B5EF4-FFF2-40B4-BE49-F238E27FC236}">
                <a16:creationId xmlns:a16="http://schemas.microsoft.com/office/drawing/2014/main" id="{DE2DCB1A-A695-48CB-9125-46364DAAF89F}"/>
              </a:ext>
            </a:extLst>
          </p:cNvPr>
          <p:cNvSpPr txBox="1"/>
          <p:nvPr/>
        </p:nvSpPr>
        <p:spPr>
          <a:xfrm>
            <a:off x="7817916" y="1849367"/>
            <a:ext cx="4210678" cy="2554545"/>
          </a:xfrm>
          <a:prstGeom prst="rect">
            <a:avLst/>
          </a:prstGeom>
          <a:noFill/>
        </p:spPr>
        <p:txBody>
          <a:bodyPr wrap="square" rtlCol="0">
            <a:spAutoFit/>
          </a:bodyPr>
          <a:lstStyle/>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Circulación = pulso y presión sanguínea</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Frecuencia respiratoria = el número de respiraciones por minuto</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Temperatura = se debe mantener entre una rango pequeño o provocará fiebre o hipotermia</a:t>
            </a:r>
          </a:p>
        </p:txBody>
      </p:sp>
      <p:sp>
        <p:nvSpPr>
          <p:cNvPr id="32" name="TextBox 31">
            <a:extLst>
              <a:ext uri="{FF2B5EF4-FFF2-40B4-BE49-F238E27FC236}">
                <a16:creationId xmlns:a16="http://schemas.microsoft.com/office/drawing/2014/main" id="{2C154326-71DF-4B57-A13B-ACE63EAAFDA3}"/>
              </a:ext>
            </a:extLst>
          </p:cNvPr>
          <p:cNvSpPr txBox="1"/>
          <p:nvPr/>
        </p:nvSpPr>
        <p:spPr>
          <a:xfrm>
            <a:off x="7279641" y="4724400"/>
            <a:ext cx="4920156"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 atención médica se intensifica a medida que cualquiera o todos estos signos vitales se mueven hacia el anillo exterior!</a:t>
            </a:r>
          </a:p>
        </p:txBody>
      </p:sp>
      <p:sp>
        <p:nvSpPr>
          <p:cNvPr id="29" name="Rectangle 12">
            <a:extLst>
              <a:ext uri="{FF2B5EF4-FFF2-40B4-BE49-F238E27FC236}">
                <a16:creationId xmlns:a16="http://schemas.microsoft.com/office/drawing/2014/main" id="{8BE11B17-9108-AE7B-D42A-88FAF5B87BCF}"/>
              </a:ext>
            </a:extLst>
          </p:cNvPr>
          <p:cNvSpPr/>
          <p:nvPr/>
        </p:nvSpPr>
        <p:spPr>
          <a:xfrm>
            <a:off x="0" y="-79883"/>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30" name="Title 1">
            <a:extLst>
              <a:ext uri="{FF2B5EF4-FFF2-40B4-BE49-F238E27FC236}">
                <a16:creationId xmlns:a16="http://schemas.microsoft.com/office/drawing/2014/main" id="{21021D9A-C1FD-A203-0B23-3A68A022E247}"/>
              </a:ext>
            </a:extLst>
          </p:cNvPr>
          <p:cNvSpPr txBox="1">
            <a:spLocks/>
          </p:cNvSpPr>
          <p:nvPr/>
        </p:nvSpPr>
        <p:spPr>
          <a:xfrm>
            <a:off x="482600" y="-114048"/>
            <a:ext cx="11163300" cy="8841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altLang="en-US" sz="4400" b="1" i="0" u="none" strike="noStrike" kern="1200" cap="none" spc="0" normalizeH="0" baseline="0" noProof="0" dirty="0">
                <a:ln>
                  <a:noFill/>
                </a:ln>
                <a:solidFill>
                  <a:prstClr val="white"/>
                </a:solidFill>
                <a:effectLst/>
                <a:uLnTx/>
                <a:uFillTx/>
                <a:latin typeface="DIN" pitchFamily="50" charset="0"/>
                <a:ea typeface="+mj-ea"/>
                <a:cs typeface="+mj-cs"/>
              </a:rPr>
              <a:t>CUAL ES EL RETO DE LA ALTA DIRECCION?</a:t>
            </a:r>
            <a:endParaRPr kumimoji="0" lang="en-US" altLang="en-US" sz="4400" b="1" i="0" u="none" strike="noStrike" kern="1200" cap="none" spc="0" normalizeH="0" baseline="0" noProof="0" dirty="0">
              <a:ln>
                <a:noFill/>
              </a:ln>
              <a:solidFill>
                <a:prstClr val="white"/>
              </a:solidFill>
              <a:effectLst/>
              <a:uLnTx/>
              <a:uFillTx/>
              <a:latin typeface="DIN" pitchFamily="50" charset="0"/>
              <a:ea typeface="+mj-ea"/>
              <a:cs typeface="+mj-cs"/>
            </a:endParaRPr>
          </a:p>
        </p:txBody>
      </p:sp>
      <p:grpSp>
        <p:nvGrpSpPr>
          <p:cNvPr id="33" name="Group 2">
            <a:extLst>
              <a:ext uri="{FF2B5EF4-FFF2-40B4-BE49-F238E27FC236}">
                <a16:creationId xmlns:a16="http://schemas.microsoft.com/office/drawing/2014/main" id="{E8855944-B16D-B2B2-D036-CEC2A6BA1E2F}"/>
              </a:ext>
            </a:extLst>
          </p:cNvPr>
          <p:cNvGrpSpPr/>
          <p:nvPr/>
        </p:nvGrpSpPr>
        <p:grpSpPr>
          <a:xfrm>
            <a:off x="3210599" y="1590674"/>
            <a:ext cx="4437743" cy="4437743"/>
            <a:chOff x="1981200" y="838200"/>
            <a:chExt cx="5562600" cy="5562600"/>
          </a:xfrm>
        </p:grpSpPr>
        <p:sp>
          <p:nvSpPr>
            <p:cNvPr id="34" name="Oval 1">
              <a:extLst>
                <a:ext uri="{FF2B5EF4-FFF2-40B4-BE49-F238E27FC236}">
                  <a16:creationId xmlns:a16="http://schemas.microsoft.com/office/drawing/2014/main" id="{9E0FA4BB-DD09-1157-3D53-BAEEF43B3455}"/>
                </a:ext>
              </a:extLst>
            </p:cNvPr>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a:ea typeface="+mn-ea"/>
                <a:cs typeface="Arial"/>
              </a:endParaRPr>
            </a:p>
          </p:txBody>
        </p:sp>
        <p:grpSp>
          <p:nvGrpSpPr>
            <p:cNvPr id="35" name="Group 28">
              <a:extLst>
                <a:ext uri="{FF2B5EF4-FFF2-40B4-BE49-F238E27FC236}">
                  <a16:creationId xmlns:a16="http://schemas.microsoft.com/office/drawing/2014/main" id="{E00F7941-C226-3B55-9C45-CAE370BE8D2D}"/>
                </a:ext>
              </a:extLst>
            </p:cNvPr>
            <p:cNvGrpSpPr/>
            <p:nvPr/>
          </p:nvGrpSpPr>
          <p:grpSpPr>
            <a:xfrm>
              <a:off x="2286000" y="1143000"/>
              <a:ext cx="4992306" cy="4953000"/>
              <a:chOff x="9027702" y="838200"/>
              <a:chExt cx="1919699" cy="1828800"/>
            </a:xfrm>
            <a:solidFill>
              <a:srgbClr val="FF0000"/>
            </a:solidFill>
          </p:grpSpPr>
          <p:sp>
            <p:nvSpPr>
              <p:cNvPr id="47" name="Pie 29">
                <a:extLst>
                  <a:ext uri="{FF2B5EF4-FFF2-40B4-BE49-F238E27FC236}">
                    <a16:creationId xmlns:a16="http://schemas.microsoft.com/office/drawing/2014/main" id="{C71115EC-6D0C-E937-F886-EED98B383C22}"/>
                  </a:ext>
                </a:extLst>
              </p:cNvPr>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8" name="Pie 30">
                <a:extLst>
                  <a:ext uri="{FF2B5EF4-FFF2-40B4-BE49-F238E27FC236}">
                    <a16:creationId xmlns:a16="http://schemas.microsoft.com/office/drawing/2014/main" id="{E7EFE8EF-4A7C-B7FD-2E0E-50EA0FB83B31}"/>
                  </a:ext>
                </a:extLst>
              </p:cNvPr>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9" name="Pie 31">
                <a:extLst>
                  <a:ext uri="{FF2B5EF4-FFF2-40B4-BE49-F238E27FC236}">
                    <a16:creationId xmlns:a16="http://schemas.microsoft.com/office/drawing/2014/main" id="{7A291BEE-BE41-A626-48C3-5CFA3D42CF86}"/>
                  </a:ext>
                </a:extLst>
              </p:cNvPr>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grpSp>
          <p:nvGrpSpPr>
            <p:cNvPr id="36" name="Group 10">
              <a:extLst>
                <a:ext uri="{FF2B5EF4-FFF2-40B4-BE49-F238E27FC236}">
                  <a16:creationId xmlns:a16="http://schemas.microsoft.com/office/drawing/2014/main" id="{3E3C3C53-0EFE-FBEC-5BAB-01B0F95A4742}"/>
                </a:ext>
              </a:extLst>
            </p:cNvPr>
            <p:cNvGrpSpPr/>
            <p:nvPr/>
          </p:nvGrpSpPr>
          <p:grpSpPr>
            <a:xfrm>
              <a:off x="2766013" y="1600200"/>
              <a:ext cx="4015788" cy="4038600"/>
              <a:chOff x="9031515" y="838200"/>
              <a:chExt cx="1915889" cy="1828800"/>
            </a:xfrm>
          </p:grpSpPr>
          <p:sp>
            <p:nvSpPr>
              <p:cNvPr id="44" name="Pie 7">
                <a:extLst>
                  <a:ext uri="{FF2B5EF4-FFF2-40B4-BE49-F238E27FC236}">
                    <a16:creationId xmlns:a16="http://schemas.microsoft.com/office/drawing/2014/main" id="{312844DA-A0FD-8815-B643-C97E876BA9E7}"/>
                  </a:ext>
                </a:extLst>
              </p:cNvPr>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5" name="Pie 8">
                <a:extLst>
                  <a:ext uri="{FF2B5EF4-FFF2-40B4-BE49-F238E27FC236}">
                    <a16:creationId xmlns:a16="http://schemas.microsoft.com/office/drawing/2014/main" id="{0150B549-D38D-3AA6-53C3-895FA6F37114}"/>
                  </a:ext>
                </a:extLst>
              </p:cNvPr>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6" name="Pie 9">
                <a:extLst>
                  <a:ext uri="{FF2B5EF4-FFF2-40B4-BE49-F238E27FC236}">
                    <a16:creationId xmlns:a16="http://schemas.microsoft.com/office/drawing/2014/main" id="{AC468E90-6B6C-63EE-F877-7F3E6B63AE3E}"/>
                  </a:ext>
                </a:extLst>
              </p:cNvPr>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sp>
          <p:nvSpPr>
            <p:cNvPr id="37" name="TextBox 11">
              <a:extLst>
                <a:ext uri="{FF2B5EF4-FFF2-40B4-BE49-F238E27FC236}">
                  <a16:creationId xmlns:a16="http://schemas.microsoft.com/office/drawing/2014/main" id="{9ADDF00E-4CC7-987B-E72E-A2E886F5EB0D}"/>
                </a:ext>
              </a:extLst>
            </p:cNvPr>
            <p:cNvSpPr txBox="1"/>
            <p:nvPr/>
          </p:nvSpPr>
          <p:spPr>
            <a:xfrm rot="2793274">
              <a:off x="4634091" y="2376852"/>
              <a:ext cx="2144352" cy="57868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Circulación</a:t>
              </a:r>
            </a:p>
          </p:txBody>
        </p:sp>
        <p:sp>
          <p:nvSpPr>
            <p:cNvPr id="38" name="TextBox 12">
              <a:extLst>
                <a:ext uri="{FF2B5EF4-FFF2-40B4-BE49-F238E27FC236}">
                  <a16:creationId xmlns:a16="http://schemas.microsoft.com/office/drawing/2014/main" id="{7E21C336-8376-D058-553A-BBA3F0CB00EB}"/>
                </a:ext>
              </a:extLst>
            </p:cNvPr>
            <p:cNvSpPr txBox="1"/>
            <p:nvPr/>
          </p:nvSpPr>
          <p:spPr>
            <a:xfrm rot="16200000">
              <a:off x="2100367" y="3117839"/>
              <a:ext cx="2972635" cy="104163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Frecuencia Respiratoria</a:t>
              </a:r>
            </a:p>
          </p:txBody>
        </p:sp>
        <p:sp>
          <p:nvSpPr>
            <p:cNvPr id="39" name="TextBox 13">
              <a:extLst>
                <a:ext uri="{FF2B5EF4-FFF2-40B4-BE49-F238E27FC236}">
                  <a16:creationId xmlns:a16="http://schemas.microsoft.com/office/drawing/2014/main" id="{9636362A-DC28-AA67-4523-1D8A0C6DE15F}"/>
                </a:ext>
              </a:extLst>
            </p:cNvPr>
            <p:cNvSpPr txBox="1"/>
            <p:nvPr/>
          </p:nvSpPr>
          <p:spPr>
            <a:xfrm rot="8800216">
              <a:off x="4298152" y="4401758"/>
              <a:ext cx="2183975" cy="5786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Temperatra</a:t>
              </a:r>
              <a:endPar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40" name="Group 15">
              <a:extLst>
                <a:ext uri="{FF2B5EF4-FFF2-40B4-BE49-F238E27FC236}">
                  <a16:creationId xmlns:a16="http://schemas.microsoft.com/office/drawing/2014/main" id="{9825DD0A-F5D6-7843-C5F6-9E36D3AB9A63}"/>
                </a:ext>
              </a:extLst>
            </p:cNvPr>
            <p:cNvGrpSpPr/>
            <p:nvPr/>
          </p:nvGrpSpPr>
          <p:grpSpPr>
            <a:xfrm>
              <a:off x="4281335" y="3149600"/>
              <a:ext cx="991626" cy="939800"/>
              <a:chOff x="9020629" y="838200"/>
              <a:chExt cx="1926772" cy="1828800"/>
            </a:xfrm>
            <a:solidFill>
              <a:srgbClr val="00CC00"/>
            </a:solidFill>
          </p:grpSpPr>
          <p:sp>
            <p:nvSpPr>
              <p:cNvPr id="41" name="Pie 16">
                <a:extLst>
                  <a:ext uri="{FF2B5EF4-FFF2-40B4-BE49-F238E27FC236}">
                    <a16:creationId xmlns:a16="http://schemas.microsoft.com/office/drawing/2014/main" id="{AEE27DC6-6F14-6E87-4859-720DC6EE24A1}"/>
                  </a:ext>
                </a:extLst>
              </p:cNvPr>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2" name="Pie 17">
                <a:extLst>
                  <a:ext uri="{FF2B5EF4-FFF2-40B4-BE49-F238E27FC236}">
                    <a16:creationId xmlns:a16="http://schemas.microsoft.com/office/drawing/2014/main" id="{C280A05A-BCE1-95D5-E509-C1F2E78DB197}"/>
                  </a:ext>
                </a:extLst>
              </p:cNvPr>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43" name="Pie 18">
                <a:extLst>
                  <a:ext uri="{FF2B5EF4-FFF2-40B4-BE49-F238E27FC236}">
                    <a16:creationId xmlns:a16="http://schemas.microsoft.com/office/drawing/2014/main" id="{F87E082E-67B6-55AC-BB24-5B36851A6D00}"/>
                  </a:ext>
                </a:extLst>
              </p:cNvPr>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grpSp>
      <p:sp>
        <p:nvSpPr>
          <p:cNvPr id="50" name="Oval 41">
            <a:extLst>
              <a:ext uri="{FF2B5EF4-FFF2-40B4-BE49-F238E27FC236}">
                <a16:creationId xmlns:a16="http://schemas.microsoft.com/office/drawing/2014/main" id="{58A35BA6-E0B6-2AFF-A3DC-28F6BFD93EFC}"/>
              </a:ext>
            </a:extLst>
          </p:cNvPr>
          <p:cNvSpPr/>
          <p:nvPr/>
        </p:nvSpPr>
        <p:spPr>
          <a:xfrm>
            <a:off x="5515636" y="3345176"/>
            <a:ext cx="331763" cy="31815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51" name="Oval 42">
            <a:extLst>
              <a:ext uri="{FF2B5EF4-FFF2-40B4-BE49-F238E27FC236}">
                <a16:creationId xmlns:a16="http://schemas.microsoft.com/office/drawing/2014/main" id="{AFD2D1F1-642A-D75D-FF75-1CA03DE0F7B1}"/>
              </a:ext>
            </a:extLst>
          </p:cNvPr>
          <p:cNvSpPr/>
          <p:nvPr/>
        </p:nvSpPr>
        <p:spPr>
          <a:xfrm>
            <a:off x="5497786" y="3998614"/>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52" name="Oval 43">
            <a:extLst>
              <a:ext uri="{FF2B5EF4-FFF2-40B4-BE49-F238E27FC236}">
                <a16:creationId xmlns:a16="http://schemas.microsoft.com/office/drawing/2014/main" id="{5A5DD4A3-2152-72A4-B1AC-E874D05C9AC2}"/>
              </a:ext>
            </a:extLst>
          </p:cNvPr>
          <p:cNvSpPr/>
          <p:nvPr/>
        </p:nvSpPr>
        <p:spPr>
          <a:xfrm>
            <a:off x="4877794" y="3650467"/>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grpSp>
        <p:nvGrpSpPr>
          <p:cNvPr id="20" name="Group 19">
            <a:extLst>
              <a:ext uri="{FF2B5EF4-FFF2-40B4-BE49-F238E27FC236}">
                <a16:creationId xmlns:a16="http://schemas.microsoft.com/office/drawing/2014/main" id="{AB9328AC-597C-425C-9CB0-12610A4D2937}"/>
              </a:ext>
            </a:extLst>
          </p:cNvPr>
          <p:cNvGrpSpPr/>
          <p:nvPr/>
        </p:nvGrpSpPr>
        <p:grpSpPr>
          <a:xfrm>
            <a:off x="34044" y="1337935"/>
            <a:ext cx="3802665" cy="1705935"/>
            <a:chOff x="27340" y="4400033"/>
            <a:chExt cx="3802665" cy="1705935"/>
          </a:xfrm>
        </p:grpSpPr>
        <p:sp>
          <p:nvSpPr>
            <p:cNvPr id="21" name="TextBox 20">
              <a:extLst>
                <a:ext uri="{FF2B5EF4-FFF2-40B4-BE49-F238E27FC236}">
                  <a16:creationId xmlns:a16="http://schemas.microsoft.com/office/drawing/2014/main" id="{61CB3935-962C-4175-AFE0-F6AE7DDDFFE6}"/>
                </a:ext>
              </a:extLst>
            </p:cNvPr>
            <p:cNvSpPr txBox="1"/>
            <p:nvPr/>
          </p:nvSpPr>
          <p:spPr>
            <a:xfrm>
              <a:off x="27340" y="4400033"/>
              <a:ext cx="3305713"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Condición Crítica</a:t>
              </a:r>
            </a:p>
          </p:txBody>
        </p:sp>
        <p:cxnSp>
          <p:nvCxnSpPr>
            <p:cNvPr id="22" name="Straight Arrow Connector 21">
              <a:extLst>
                <a:ext uri="{FF2B5EF4-FFF2-40B4-BE49-F238E27FC236}">
                  <a16:creationId xmlns:a16="http://schemas.microsoft.com/office/drawing/2014/main" id="{D9134856-DB78-4B1C-BA90-638147D595A5}"/>
                </a:ext>
              </a:extLst>
            </p:cNvPr>
            <p:cNvCxnSpPr>
              <a:cxnSpLocks/>
            </p:cNvCxnSpPr>
            <p:nvPr/>
          </p:nvCxnSpPr>
          <p:spPr>
            <a:xfrm>
              <a:off x="1668975" y="4911465"/>
              <a:ext cx="2161030" cy="119450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EFB5FDE3-76AA-41F1-A898-BCFD17A7F3F3}"/>
              </a:ext>
            </a:extLst>
          </p:cNvPr>
          <p:cNvGrpSpPr/>
          <p:nvPr/>
        </p:nvGrpSpPr>
        <p:grpSpPr>
          <a:xfrm>
            <a:off x="335497" y="4171258"/>
            <a:ext cx="3029284" cy="584775"/>
            <a:chOff x="333150" y="1663032"/>
            <a:chExt cx="3126965" cy="584775"/>
          </a:xfrm>
        </p:grpSpPr>
        <p:sp>
          <p:nvSpPr>
            <p:cNvPr id="24" name="TextBox 23">
              <a:extLst>
                <a:ext uri="{FF2B5EF4-FFF2-40B4-BE49-F238E27FC236}">
                  <a16:creationId xmlns:a16="http://schemas.microsoft.com/office/drawing/2014/main" id="{AF7AB347-3F64-4B5D-84B8-0CF189739C47}"/>
                </a:ext>
              </a:extLst>
            </p:cNvPr>
            <p:cNvSpPr txBox="1"/>
            <p:nvPr/>
          </p:nvSpPr>
          <p:spPr>
            <a:xfrm>
              <a:off x="333150" y="1663032"/>
              <a:ext cx="1506102"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Muerte</a:t>
              </a:r>
            </a:p>
          </p:txBody>
        </p:sp>
        <p:cxnSp>
          <p:nvCxnSpPr>
            <p:cNvPr id="25" name="Straight Arrow Connector 24">
              <a:extLst>
                <a:ext uri="{FF2B5EF4-FFF2-40B4-BE49-F238E27FC236}">
                  <a16:creationId xmlns:a16="http://schemas.microsoft.com/office/drawing/2014/main" id="{5A1C7772-F613-4C1B-8AEF-C1FB54448867}"/>
                </a:ext>
              </a:extLst>
            </p:cNvPr>
            <p:cNvCxnSpPr>
              <a:cxnSpLocks/>
              <a:stCxn id="24" idx="3"/>
            </p:cNvCxnSpPr>
            <p:nvPr/>
          </p:nvCxnSpPr>
          <p:spPr>
            <a:xfrm>
              <a:off x="1839252" y="1955420"/>
              <a:ext cx="162086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021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fade">
                                      <p:cBhvr>
                                        <p:cTn id="15" dur="500"/>
                                        <p:tgtEl>
                                          <p:spTgt spid="3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xEl>
                                              <p:pRg st="1" end="1"/>
                                            </p:txEl>
                                          </p:spTgt>
                                        </p:tgtEl>
                                        <p:attrNameLst>
                                          <p:attrName>style.visibility</p:attrName>
                                        </p:attrNameLst>
                                      </p:cBhvr>
                                      <p:to>
                                        <p:strVal val="visible"/>
                                      </p:to>
                                    </p:set>
                                    <p:animEffect transition="in" filter="fade">
                                      <p:cBhvr>
                                        <p:cTn id="20" dur="500"/>
                                        <p:tgtEl>
                                          <p:spTgt spid="3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repeatCount="0" fill="hold" nodeType="clickEffect">
                                  <p:stCondLst>
                                    <p:cond delay="0"/>
                                  </p:stCondLst>
                                  <p:childTnLst>
                                    <p:set>
                                      <p:cBhvr>
                                        <p:cTn id="24" dur="1" fill="hold">
                                          <p:stCondLst>
                                            <p:cond delay="0"/>
                                          </p:stCondLst>
                                        </p:cTn>
                                        <p:tgtEl>
                                          <p:spTgt spid="31">
                                            <p:txEl>
                                              <p:pRg st="2" end="2"/>
                                            </p:txEl>
                                          </p:spTgt>
                                        </p:tgtEl>
                                        <p:attrNameLst>
                                          <p:attrName>style.visibility</p:attrName>
                                        </p:attrNameLst>
                                      </p:cBhvr>
                                      <p:to>
                                        <p:strVal val="visible"/>
                                      </p:to>
                                    </p:set>
                                    <p:animEffect transition="in" filter="fade">
                                      <p:cBhvr>
                                        <p:cTn id="25" dur="500"/>
                                        <p:tgtEl>
                                          <p:spTgt spid="31">
                                            <p:txEl>
                                              <p:pRg st="2" end="2"/>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grpId="1" nodeType="clickEffect">
                                  <p:stCondLst>
                                    <p:cond delay="0"/>
                                  </p:stCondLst>
                                  <p:childTnLst>
                                    <p:animMotion origin="layout" path="M -3.125E-6 0 L 0.0724 0.15532 " pathEditMode="relative" rAng="0" ptsTypes="AA">
                                      <p:cBhvr>
                                        <p:cTn id="41" dur="2000" fill="hold"/>
                                        <p:tgtEl>
                                          <p:spTgt spid="51"/>
                                        </p:tgtEl>
                                        <p:attrNameLst>
                                          <p:attrName>ppt_x</p:attrName>
                                          <p:attrName>ppt_y</p:attrName>
                                        </p:attrNameLst>
                                      </p:cBhvr>
                                      <p:rCtr x="3620" y="7755"/>
                                    </p:animMotion>
                                  </p:childTnLst>
                                </p:cTn>
                              </p:par>
                              <p:par>
                                <p:cTn id="42" presetID="42" presetClass="path" presetSubtype="0" accel="50000" decel="50000" fill="hold" grpId="1" nodeType="withEffect">
                                  <p:stCondLst>
                                    <p:cond delay="0"/>
                                  </p:stCondLst>
                                  <p:childTnLst>
                                    <p:animMotion origin="layout" path="M 4.58333E-6 3.7037E-7 L 0.07695 -0.15069 " pathEditMode="relative" rAng="0" ptsTypes="AA">
                                      <p:cBhvr>
                                        <p:cTn id="43" dur="2000" fill="hold"/>
                                        <p:tgtEl>
                                          <p:spTgt spid="50"/>
                                        </p:tgtEl>
                                        <p:attrNameLst>
                                          <p:attrName>ppt_x</p:attrName>
                                          <p:attrName>ppt_y</p:attrName>
                                        </p:attrNameLst>
                                      </p:cBhvr>
                                      <p:rCtr x="3841" y="-7546"/>
                                    </p:animMotion>
                                  </p:childTnLst>
                                </p:cTn>
                              </p:par>
                              <p:par>
                                <p:cTn id="44" presetID="42" presetClass="path" presetSubtype="0" accel="50000" decel="50000" fill="hold" grpId="1" nodeType="withEffect">
                                  <p:stCondLst>
                                    <p:cond delay="0"/>
                                  </p:stCondLst>
                                  <p:childTnLst>
                                    <p:animMotion origin="layout" path="M -1.875E-6 4.44444E-6 L -0.11289 -0.00556 " pathEditMode="relative" rAng="0" ptsTypes="AA">
                                      <p:cBhvr>
                                        <p:cTn id="45" dur="2000" fill="hold"/>
                                        <p:tgtEl>
                                          <p:spTgt spid="52"/>
                                        </p:tgtEl>
                                        <p:attrNameLst>
                                          <p:attrName>ppt_x</p:attrName>
                                          <p:attrName>ppt_y</p:attrName>
                                        </p:attrNameLst>
                                      </p:cBhvr>
                                      <p:rCtr x="-5651" y="-278"/>
                                    </p:animMotion>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uiExpand="1" build="p"/>
      <p:bldP spid="32" grpId="0"/>
      <p:bldP spid="50" grpId="0" animBg="1"/>
      <p:bldP spid="50" grpId="1" animBg="1"/>
      <p:bldP spid="51" grpId="0" animBg="1"/>
      <p:bldP spid="51" grpId="1" animBg="1"/>
      <p:bldP spid="52" grpId="0" animBg="1"/>
      <p:bldP spid="52"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7817916" y="1849367"/>
            <a:ext cx="4210678" cy="2246769"/>
          </a:xfrm>
          <a:prstGeom prst="rect">
            <a:avLst/>
          </a:prstGeom>
          <a:noFill/>
        </p:spPr>
        <p:txBody>
          <a:bodyPr wrap="square" rtlCol="0">
            <a:spAutoFit/>
          </a:bodyPr>
          <a:lstStyle/>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Capital de Trabajo = Inventario &amp; Caja &amp; Crédito</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Margen de Contribución=Tasa de Generación de Efectivo</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_tradnl"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Base de clientes = cuota de mercado, ventas, servicio y calidad</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3" name="Group 2"/>
          <p:cNvGrpSpPr/>
          <p:nvPr/>
        </p:nvGrpSpPr>
        <p:grpSpPr>
          <a:xfrm>
            <a:off x="3210599" y="1590674"/>
            <a:ext cx="4437743" cy="4437743"/>
            <a:chOff x="1981200" y="838200"/>
            <a:chExt cx="5562600" cy="5562600"/>
          </a:xfrm>
        </p:grpSpPr>
        <p:sp>
          <p:nvSpPr>
            <p:cNvPr id="2" name="Oval 1"/>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a:ea typeface="+mn-ea"/>
                <a:cs typeface="Arial"/>
              </a:endParaRPr>
            </a:p>
          </p:txBody>
        </p:sp>
        <p:grpSp>
          <p:nvGrpSpPr>
            <p:cNvPr id="29" name="Group 28"/>
            <p:cNvGrpSpPr/>
            <p:nvPr/>
          </p:nvGrpSpPr>
          <p:grpSpPr>
            <a:xfrm>
              <a:off x="2286000" y="1143000"/>
              <a:ext cx="4992306" cy="4953000"/>
              <a:chOff x="9027702" y="838200"/>
              <a:chExt cx="1919699" cy="1828800"/>
            </a:xfrm>
            <a:solidFill>
              <a:srgbClr val="FF0000"/>
            </a:solidFill>
          </p:grpSpPr>
          <p:sp>
            <p:nvSpPr>
              <p:cNvPr id="30" name="Pie 29"/>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31" name="Pie 30"/>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32" name="Pie 31"/>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grpSp>
          <p:nvGrpSpPr>
            <p:cNvPr id="11" name="Group 10"/>
            <p:cNvGrpSpPr/>
            <p:nvPr/>
          </p:nvGrpSpPr>
          <p:grpSpPr>
            <a:xfrm>
              <a:off x="2766013" y="1600200"/>
              <a:ext cx="4015788" cy="4038600"/>
              <a:chOff x="9031515" y="838200"/>
              <a:chExt cx="1915889" cy="1828800"/>
            </a:xfrm>
          </p:grpSpPr>
          <p:sp>
            <p:nvSpPr>
              <p:cNvPr id="8" name="Pie 7"/>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9" name="Pie 8"/>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10" name="Pie 9"/>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sp>
          <p:nvSpPr>
            <p:cNvPr id="12" name="TextBox 11"/>
            <p:cNvSpPr txBox="1"/>
            <p:nvPr/>
          </p:nvSpPr>
          <p:spPr>
            <a:xfrm rot="2793274">
              <a:off x="4942641" y="2145378"/>
              <a:ext cx="1527247" cy="104163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Capital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Trabajo</a:t>
              </a:r>
            </a:p>
          </p:txBody>
        </p:sp>
        <p:sp>
          <p:nvSpPr>
            <p:cNvPr id="13" name="TextBox 12"/>
            <p:cNvSpPr txBox="1"/>
            <p:nvPr/>
          </p:nvSpPr>
          <p:spPr>
            <a:xfrm rot="16200000">
              <a:off x="2100367" y="3117839"/>
              <a:ext cx="2972635" cy="104163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Margen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Contribución</a:t>
              </a:r>
            </a:p>
          </p:txBody>
        </p:sp>
        <p:sp>
          <p:nvSpPr>
            <p:cNvPr id="14" name="TextBox 13"/>
            <p:cNvSpPr txBox="1"/>
            <p:nvPr/>
          </p:nvSpPr>
          <p:spPr>
            <a:xfrm rot="8800216">
              <a:off x="4082871" y="4401758"/>
              <a:ext cx="2614532" cy="5786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Base Clientes</a:t>
              </a:r>
            </a:p>
          </p:txBody>
        </p:sp>
        <p:grpSp>
          <p:nvGrpSpPr>
            <p:cNvPr id="16" name="Group 15"/>
            <p:cNvGrpSpPr/>
            <p:nvPr/>
          </p:nvGrpSpPr>
          <p:grpSpPr>
            <a:xfrm>
              <a:off x="4281335" y="3149600"/>
              <a:ext cx="991626" cy="939800"/>
              <a:chOff x="9020629" y="838200"/>
              <a:chExt cx="1926772" cy="1828800"/>
            </a:xfrm>
            <a:solidFill>
              <a:srgbClr val="00CC00"/>
            </a:solidFill>
          </p:grpSpPr>
          <p:sp>
            <p:nvSpPr>
              <p:cNvPr id="17" name="Pie 16"/>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18" name="Pie 17"/>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sp>
            <p:nvSpPr>
              <p:cNvPr id="19" name="Pie 18"/>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a:ea typeface="+mn-ea"/>
                  <a:cs typeface="Arial"/>
                </a:endParaRPr>
              </a:p>
            </p:txBody>
          </p:sp>
        </p:grpSp>
      </p:grpSp>
      <p:grpSp>
        <p:nvGrpSpPr>
          <p:cNvPr id="48" name="Group 47"/>
          <p:cNvGrpSpPr/>
          <p:nvPr/>
        </p:nvGrpSpPr>
        <p:grpSpPr>
          <a:xfrm>
            <a:off x="209882" y="1656039"/>
            <a:ext cx="3826905" cy="1162824"/>
            <a:chOff x="258384" y="4372061"/>
            <a:chExt cx="3826905" cy="1162824"/>
          </a:xfrm>
        </p:grpSpPr>
        <p:sp>
          <p:nvSpPr>
            <p:cNvPr id="20" name="TextBox 19"/>
            <p:cNvSpPr txBox="1"/>
            <p:nvPr/>
          </p:nvSpPr>
          <p:spPr>
            <a:xfrm>
              <a:off x="258384" y="4372061"/>
              <a:ext cx="3009157"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Borde del Caos</a:t>
              </a:r>
            </a:p>
          </p:txBody>
        </p:sp>
        <p:cxnSp>
          <p:nvCxnSpPr>
            <p:cNvPr id="22" name="Straight Arrow Connector 21"/>
            <p:cNvCxnSpPr>
              <a:cxnSpLocks/>
            </p:cNvCxnSpPr>
            <p:nvPr/>
          </p:nvCxnSpPr>
          <p:spPr>
            <a:xfrm>
              <a:off x="3210412" y="4664448"/>
              <a:ext cx="874877" cy="87043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186263" y="4419600"/>
            <a:ext cx="3852337" cy="1412011"/>
            <a:chOff x="152525" y="3635402"/>
            <a:chExt cx="3976558" cy="1412011"/>
          </a:xfrm>
        </p:grpSpPr>
        <p:sp>
          <p:nvSpPr>
            <p:cNvPr id="24" name="TextBox 23"/>
            <p:cNvSpPr txBox="1"/>
            <p:nvPr/>
          </p:nvSpPr>
          <p:spPr>
            <a:xfrm>
              <a:off x="152525" y="4462638"/>
              <a:ext cx="3976558"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Insolvencia/Colapso</a:t>
              </a:r>
            </a:p>
          </p:txBody>
        </p:sp>
        <p:cxnSp>
          <p:nvCxnSpPr>
            <p:cNvPr id="25" name="Straight Arrow Connector 24"/>
            <p:cNvCxnSpPr>
              <a:cxnSpLocks/>
              <a:stCxn id="24" idx="0"/>
            </p:cNvCxnSpPr>
            <p:nvPr/>
          </p:nvCxnSpPr>
          <p:spPr>
            <a:xfrm flipV="1">
              <a:off x="2140807" y="3635402"/>
              <a:ext cx="1238176" cy="8272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itle 25"/>
          <p:cNvSpPr>
            <a:spLocks noGrp="1"/>
          </p:cNvSpPr>
          <p:nvPr>
            <p:ph type="title"/>
          </p:nvPr>
        </p:nvSpPr>
        <p:spPr>
          <a:xfrm>
            <a:off x="609600" y="752852"/>
            <a:ext cx="10972800" cy="762000"/>
          </a:xfrm>
        </p:spPr>
        <p:txBody>
          <a:bodyPr>
            <a:normAutofit fontScale="90000"/>
          </a:bodyPr>
          <a:lstStyle/>
          <a:p>
            <a:r>
              <a:rPr lang="es-ES_tradnl" b="1" dirty="0"/>
              <a:t>Monitorear y Mantener los ”SIGNOS VITALES" Organizacionales</a:t>
            </a:r>
            <a:endParaRPr lang="en-US" b="1" dirty="0"/>
          </a:p>
        </p:txBody>
      </p:sp>
      <p:sp>
        <p:nvSpPr>
          <p:cNvPr id="42" name="Oval 41"/>
          <p:cNvSpPr/>
          <p:nvPr/>
        </p:nvSpPr>
        <p:spPr>
          <a:xfrm>
            <a:off x="5515636" y="3345176"/>
            <a:ext cx="331763" cy="31815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43" name="Oval 42"/>
          <p:cNvSpPr/>
          <p:nvPr/>
        </p:nvSpPr>
        <p:spPr>
          <a:xfrm>
            <a:off x="5497786" y="3998614"/>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44" name="Oval 43"/>
          <p:cNvSpPr/>
          <p:nvPr/>
        </p:nvSpPr>
        <p:spPr>
          <a:xfrm>
            <a:off x="4877794" y="3650467"/>
            <a:ext cx="331763" cy="3181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5" name="TextBox 4">
            <a:extLst>
              <a:ext uri="{FF2B5EF4-FFF2-40B4-BE49-F238E27FC236}">
                <a16:creationId xmlns:a16="http://schemas.microsoft.com/office/drawing/2014/main" id="{1CDB9F45-94EC-463B-8BB7-A14F36B4D8F6}"/>
              </a:ext>
            </a:extLst>
          </p:cNvPr>
          <p:cNvSpPr txBox="1"/>
          <p:nvPr/>
        </p:nvSpPr>
        <p:spPr>
          <a:xfrm>
            <a:off x="7279641" y="4267200"/>
            <a:ext cx="4920156" cy="193899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¡Las señales / alarmas organizacionales se intensifican a medida que cualquiera o todos estos signos vitales se mueven hacia el anillo exterior!</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4" name="Rectangle 12">
            <a:extLst>
              <a:ext uri="{FF2B5EF4-FFF2-40B4-BE49-F238E27FC236}">
                <a16:creationId xmlns:a16="http://schemas.microsoft.com/office/drawing/2014/main" id="{6C85E356-207C-28A8-BFBD-605A983B8069}"/>
              </a:ext>
            </a:extLst>
          </p:cNvPr>
          <p:cNvSpPr/>
          <p:nvPr/>
        </p:nvSpPr>
        <p:spPr>
          <a:xfrm>
            <a:off x="0" y="-79883"/>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6" name="Title 1">
            <a:extLst>
              <a:ext uri="{FF2B5EF4-FFF2-40B4-BE49-F238E27FC236}">
                <a16:creationId xmlns:a16="http://schemas.microsoft.com/office/drawing/2014/main" id="{FAB3A44A-56B7-17A8-CA0F-D3E886969A90}"/>
              </a:ext>
            </a:extLst>
          </p:cNvPr>
          <p:cNvSpPr txBox="1">
            <a:spLocks/>
          </p:cNvSpPr>
          <p:nvPr/>
        </p:nvSpPr>
        <p:spPr>
          <a:xfrm>
            <a:off x="482600" y="-114048"/>
            <a:ext cx="11163300" cy="8841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altLang="en-US" sz="4400" b="1" i="0" u="none" strike="noStrike" kern="1200" cap="none" spc="0" normalizeH="0" baseline="0" noProof="0" dirty="0">
                <a:ln>
                  <a:noFill/>
                </a:ln>
                <a:solidFill>
                  <a:prstClr val="white"/>
                </a:solidFill>
                <a:effectLst/>
                <a:uLnTx/>
                <a:uFillTx/>
                <a:latin typeface="DIN" pitchFamily="50" charset="0"/>
                <a:ea typeface="+mj-ea"/>
                <a:cs typeface="+mj-cs"/>
              </a:rPr>
              <a:t>CUAL ES EL RETO DE LA ALTA DIRECCION?</a:t>
            </a:r>
            <a:endParaRPr kumimoji="0" lang="en-US" altLang="en-US" sz="4400" b="1" i="0" u="none" strike="noStrike" kern="1200" cap="none" spc="0" normalizeH="0" baseline="0" noProof="0" dirty="0">
              <a:ln>
                <a:noFill/>
              </a:ln>
              <a:solidFill>
                <a:prstClr val="white"/>
              </a:solidFill>
              <a:effectLst/>
              <a:uLnTx/>
              <a:uFillTx/>
              <a:latin typeface="DIN" pitchFamily="50" charset="0"/>
              <a:ea typeface="+mj-ea"/>
              <a:cs typeface="+mj-cs"/>
            </a:endParaRPr>
          </a:p>
        </p:txBody>
      </p:sp>
    </p:spTree>
    <p:extLst>
      <p:ext uri="{BB962C8B-B14F-4D97-AF65-F5344CB8AC3E}">
        <p14:creationId xmlns:p14="http://schemas.microsoft.com/office/powerpoint/2010/main" val="232205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500"/>
                                        <p:tgtEl>
                                          <p:spTgt spid="1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grpId="1" nodeType="clickEffect">
                                  <p:stCondLst>
                                    <p:cond delay="0"/>
                                  </p:stCondLst>
                                  <p:childTnLst>
                                    <p:animMotion origin="layout" path="M -3.125E-6 0 L 0.0724 0.15532 " pathEditMode="relative" rAng="0" ptsTypes="AA">
                                      <p:cBhvr>
                                        <p:cTn id="40" dur="2000" fill="hold"/>
                                        <p:tgtEl>
                                          <p:spTgt spid="43"/>
                                        </p:tgtEl>
                                        <p:attrNameLst>
                                          <p:attrName>ppt_x</p:attrName>
                                          <p:attrName>ppt_y</p:attrName>
                                        </p:attrNameLst>
                                      </p:cBhvr>
                                      <p:rCtr x="3620" y="7755"/>
                                    </p:animMotion>
                                  </p:childTnLst>
                                </p:cTn>
                              </p:par>
                              <p:par>
                                <p:cTn id="41" presetID="42" presetClass="path" presetSubtype="0" accel="50000" decel="50000" fill="hold" grpId="1" nodeType="withEffect">
                                  <p:stCondLst>
                                    <p:cond delay="0"/>
                                  </p:stCondLst>
                                  <p:childTnLst>
                                    <p:animMotion origin="layout" path="M 4.58333E-6 3.7037E-7 L 0.07695 -0.15069 " pathEditMode="relative" rAng="0" ptsTypes="AA">
                                      <p:cBhvr>
                                        <p:cTn id="42" dur="2000" fill="hold"/>
                                        <p:tgtEl>
                                          <p:spTgt spid="42"/>
                                        </p:tgtEl>
                                        <p:attrNameLst>
                                          <p:attrName>ppt_x</p:attrName>
                                          <p:attrName>ppt_y</p:attrName>
                                        </p:attrNameLst>
                                      </p:cBhvr>
                                      <p:rCtr x="3841" y="-7546"/>
                                    </p:animMotion>
                                  </p:childTnLst>
                                </p:cTn>
                              </p:par>
                              <p:par>
                                <p:cTn id="43" presetID="42" presetClass="path" presetSubtype="0" accel="50000" decel="50000" fill="hold" grpId="1" nodeType="withEffect">
                                  <p:stCondLst>
                                    <p:cond delay="0"/>
                                  </p:stCondLst>
                                  <p:childTnLst>
                                    <p:animMotion origin="layout" path="M -1.875E-6 4.44444E-6 L -0.11289 -0.00556 " pathEditMode="relative" rAng="0" ptsTypes="AA">
                                      <p:cBhvr>
                                        <p:cTn id="44" dur="2000" fill="hold"/>
                                        <p:tgtEl>
                                          <p:spTgt spid="44"/>
                                        </p:tgtEl>
                                        <p:attrNameLst>
                                          <p:attrName>ppt_x</p:attrName>
                                          <p:attrName>ppt_y</p:attrName>
                                        </p:attrNameLst>
                                      </p:cBhvr>
                                      <p:rCtr x="-5651" y="-278"/>
                                    </p:animMotion>
                                  </p:childTnLst>
                                </p:cTn>
                              </p:par>
                              <p:par>
                                <p:cTn id="45" presetID="10"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42" grpId="0" animBg="1"/>
      <p:bldP spid="42" grpId="1" animBg="1"/>
      <p:bldP spid="43" grpId="0" animBg="1"/>
      <p:bldP spid="43" grpId="1" animBg="1"/>
      <p:bldP spid="44" grpId="0" animBg="1"/>
      <p:bldP spid="44" grpId="1"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¿Cual escenario es mas saludable?</a:t>
            </a:r>
          </a:p>
        </p:txBody>
      </p:sp>
      <p:grpSp>
        <p:nvGrpSpPr>
          <p:cNvPr id="11" name="Group 10"/>
          <p:cNvGrpSpPr/>
          <p:nvPr/>
        </p:nvGrpSpPr>
        <p:grpSpPr>
          <a:xfrm>
            <a:off x="206143" y="1773702"/>
            <a:ext cx="3712690" cy="3712690"/>
            <a:chOff x="1981200" y="838200"/>
            <a:chExt cx="5562600" cy="5562600"/>
          </a:xfrm>
        </p:grpSpPr>
        <p:sp>
          <p:nvSpPr>
            <p:cNvPr id="12" name="Oval 11"/>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FFFFFF"/>
                </a:solidFill>
                <a:effectLst/>
                <a:uLnTx/>
                <a:uFillTx/>
                <a:latin typeface="Calibri"/>
                <a:ea typeface="+mn-ea"/>
                <a:cs typeface="Arial"/>
              </a:endParaRPr>
            </a:p>
          </p:txBody>
        </p:sp>
        <p:grpSp>
          <p:nvGrpSpPr>
            <p:cNvPr id="13" name="Group 12"/>
            <p:cNvGrpSpPr/>
            <p:nvPr/>
          </p:nvGrpSpPr>
          <p:grpSpPr>
            <a:xfrm>
              <a:off x="2286000" y="1143000"/>
              <a:ext cx="4992306" cy="4953000"/>
              <a:chOff x="9027702" y="838200"/>
              <a:chExt cx="1919699" cy="1828800"/>
            </a:xfrm>
            <a:solidFill>
              <a:srgbClr val="FF0000"/>
            </a:solidFill>
          </p:grpSpPr>
          <p:sp>
            <p:nvSpPr>
              <p:cNvPr id="25" name="Pie 24"/>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6" name="Pie 25"/>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7" name="Pie 26"/>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nvGrpSpPr>
            <p:cNvPr id="14" name="Group 13"/>
            <p:cNvGrpSpPr/>
            <p:nvPr/>
          </p:nvGrpSpPr>
          <p:grpSpPr>
            <a:xfrm>
              <a:off x="2766013" y="1600200"/>
              <a:ext cx="4015788" cy="4038600"/>
              <a:chOff x="9031515" y="838200"/>
              <a:chExt cx="1915889" cy="1828800"/>
            </a:xfrm>
          </p:grpSpPr>
          <p:sp>
            <p:nvSpPr>
              <p:cNvPr id="22" name="Pie 21"/>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3" name="Pie 22"/>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4" name="Pie 23"/>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sp>
          <p:nvSpPr>
            <p:cNvPr id="15" name="TextBox 14"/>
            <p:cNvSpPr txBox="1"/>
            <p:nvPr/>
          </p:nvSpPr>
          <p:spPr>
            <a:xfrm rot="2793274">
              <a:off x="4530741" y="2175559"/>
              <a:ext cx="1929066" cy="968376"/>
            </a:xfrm>
            <a:prstGeom prst="rect">
              <a:avLst/>
            </a:prstGeom>
            <a:noFill/>
          </p:spPr>
          <p:txBody>
            <a:bodyPr wrap="none" rtlCol="0">
              <a:spAutoFit/>
            </a:bodyPr>
            <a:lstStyle>
              <a:defPPr>
                <a:defRPr lang="en-US"/>
              </a:defPPr>
              <a:lvl1pPr algn="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Capital de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Trabajo</a:t>
              </a:r>
            </a:p>
          </p:txBody>
        </p:sp>
        <p:sp>
          <p:nvSpPr>
            <p:cNvPr id="16" name="TextBox 15"/>
            <p:cNvSpPr txBox="1"/>
            <p:nvPr/>
          </p:nvSpPr>
          <p:spPr>
            <a:xfrm rot="16200000">
              <a:off x="2362876" y="3104080"/>
              <a:ext cx="2217273" cy="96837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Margen de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Contribución</a:t>
              </a:r>
            </a:p>
          </p:txBody>
        </p:sp>
        <p:sp>
          <p:nvSpPr>
            <p:cNvPr id="17" name="TextBox 16"/>
            <p:cNvSpPr txBox="1"/>
            <p:nvPr/>
          </p:nvSpPr>
          <p:spPr>
            <a:xfrm rot="8800216">
              <a:off x="4579310" y="4206915"/>
              <a:ext cx="1621646" cy="96837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Base de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Clientes</a:t>
              </a:r>
            </a:p>
          </p:txBody>
        </p:sp>
        <p:grpSp>
          <p:nvGrpSpPr>
            <p:cNvPr id="18" name="Group 17"/>
            <p:cNvGrpSpPr/>
            <p:nvPr/>
          </p:nvGrpSpPr>
          <p:grpSpPr>
            <a:xfrm>
              <a:off x="4281335" y="3149600"/>
              <a:ext cx="991626" cy="939800"/>
              <a:chOff x="9020629" y="838200"/>
              <a:chExt cx="1926772" cy="1828800"/>
            </a:xfrm>
            <a:solidFill>
              <a:srgbClr val="00CC00"/>
            </a:solidFill>
          </p:grpSpPr>
          <p:sp>
            <p:nvSpPr>
              <p:cNvPr id="19" name="Pie 18"/>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0" name="Pie 19"/>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21" name="Pie 20"/>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grpSp>
        <p:nvGrpSpPr>
          <p:cNvPr id="28" name="Group 27"/>
          <p:cNvGrpSpPr/>
          <p:nvPr/>
        </p:nvGrpSpPr>
        <p:grpSpPr>
          <a:xfrm>
            <a:off x="1460714" y="2360744"/>
            <a:ext cx="1702403" cy="1802312"/>
            <a:chOff x="9417123" y="2377291"/>
            <a:chExt cx="1955056" cy="2302212"/>
          </a:xfrm>
        </p:grpSpPr>
        <p:sp>
          <p:nvSpPr>
            <p:cNvPr id="5" name="Oval 4"/>
            <p:cNvSpPr/>
            <p:nvPr/>
          </p:nvSpPr>
          <p:spPr>
            <a:xfrm>
              <a:off x="10991179" y="2377291"/>
              <a:ext cx="381000" cy="40640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6" name="Oval 5"/>
            <p:cNvSpPr/>
            <p:nvPr/>
          </p:nvSpPr>
          <p:spPr>
            <a:xfrm>
              <a:off x="10265929" y="4273103"/>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7" name="Oval 6"/>
            <p:cNvSpPr/>
            <p:nvPr/>
          </p:nvSpPr>
          <p:spPr>
            <a:xfrm>
              <a:off x="9417123" y="3751747"/>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cxnSp>
          <p:nvCxnSpPr>
            <p:cNvPr id="8" name="Straight Connector 7"/>
            <p:cNvCxnSpPr>
              <a:stCxn id="7" idx="6"/>
              <a:endCxn id="5" idx="3"/>
            </p:cNvCxnSpPr>
            <p:nvPr/>
          </p:nvCxnSpPr>
          <p:spPr>
            <a:xfrm flipV="1">
              <a:off x="9798123" y="2724175"/>
              <a:ext cx="1248853" cy="123077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6" idx="0"/>
              <a:endCxn id="5" idx="3"/>
            </p:cNvCxnSpPr>
            <p:nvPr/>
          </p:nvCxnSpPr>
          <p:spPr>
            <a:xfrm flipV="1">
              <a:off x="10456429" y="2724175"/>
              <a:ext cx="590547" cy="15489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7" idx="6"/>
              <a:endCxn id="6" idx="1"/>
            </p:cNvCxnSpPr>
            <p:nvPr/>
          </p:nvCxnSpPr>
          <p:spPr>
            <a:xfrm>
              <a:off x="9798123" y="3954948"/>
              <a:ext cx="523602" cy="377671"/>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4216823" y="1773702"/>
            <a:ext cx="3712690" cy="3712690"/>
            <a:chOff x="1981200" y="838200"/>
            <a:chExt cx="5562600" cy="5562600"/>
          </a:xfrm>
        </p:grpSpPr>
        <p:sp>
          <p:nvSpPr>
            <p:cNvPr id="64" name="Oval 63"/>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FFFFFF"/>
                </a:solidFill>
                <a:effectLst/>
                <a:uLnTx/>
                <a:uFillTx/>
                <a:latin typeface="Calibri"/>
                <a:ea typeface="+mn-ea"/>
                <a:cs typeface="Arial"/>
              </a:endParaRPr>
            </a:p>
          </p:txBody>
        </p:sp>
        <p:grpSp>
          <p:nvGrpSpPr>
            <p:cNvPr id="65" name="Group 64"/>
            <p:cNvGrpSpPr/>
            <p:nvPr/>
          </p:nvGrpSpPr>
          <p:grpSpPr>
            <a:xfrm>
              <a:off x="2286000" y="1143000"/>
              <a:ext cx="4992306" cy="4953000"/>
              <a:chOff x="9027702" y="838200"/>
              <a:chExt cx="1919699" cy="1828800"/>
            </a:xfrm>
            <a:solidFill>
              <a:srgbClr val="FF0000"/>
            </a:solidFill>
          </p:grpSpPr>
          <p:sp>
            <p:nvSpPr>
              <p:cNvPr id="77" name="Pie 76"/>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8" name="Pie 77"/>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9" name="Pie 78"/>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nvGrpSpPr>
            <p:cNvPr id="66" name="Group 65"/>
            <p:cNvGrpSpPr/>
            <p:nvPr/>
          </p:nvGrpSpPr>
          <p:grpSpPr>
            <a:xfrm>
              <a:off x="2766013" y="1600200"/>
              <a:ext cx="4015788" cy="4038600"/>
              <a:chOff x="9031515" y="838200"/>
              <a:chExt cx="1915889" cy="1828800"/>
            </a:xfrm>
          </p:grpSpPr>
          <p:sp>
            <p:nvSpPr>
              <p:cNvPr id="74" name="Pie 73"/>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5" name="Pie 74"/>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6" name="Pie 75"/>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sp>
          <p:nvSpPr>
            <p:cNvPr id="67" name="TextBox 66"/>
            <p:cNvSpPr txBox="1"/>
            <p:nvPr/>
          </p:nvSpPr>
          <p:spPr>
            <a:xfrm rot="2793274">
              <a:off x="4530741" y="2175559"/>
              <a:ext cx="1929066" cy="96837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Capital de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Trabajo</a:t>
              </a:r>
            </a:p>
          </p:txBody>
        </p:sp>
        <p:sp>
          <p:nvSpPr>
            <p:cNvPr id="68" name="TextBox 67"/>
            <p:cNvSpPr txBox="1"/>
            <p:nvPr/>
          </p:nvSpPr>
          <p:spPr>
            <a:xfrm rot="16200000">
              <a:off x="2478048" y="3104080"/>
              <a:ext cx="2217273" cy="968376"/>
            </a:xfrm>
            <a:prstGeom prst="rect">
              <a:avLst/>
            </a:prstGeom>
            <a:noFill/>
          </p:spPr>
          <p:txBody>
            <a:bodyPr wrap="none" rtlCol="0">
              <a:spAutoFit/>
            </a:bodyPr>
            <a:lstStyle>
              <a:defPPr>
                <a:defRPr lang="en-US"/>
              </a:defPPr>
              <a:lvl1pPr algn="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Margen de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Contribución</a:t>
              </a:r>
            </a:p>
          </p:txBody>
        </p:sp>
        <p:sp>
          <p:nvSpPr>
            <p:cNvPr id="69" name="TextBox 68"/>
            <p:cNvSpPr txBox="1"/>
            <p:nvPr/>
          </p:nvSpPr>
          <p:spPr>
            <a:xfrm rot="8800216">
              <a:off x="4579310" y="4206915"/>
              <a:ext cx="1621646" cy="96837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Base de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Clientes</a:t>
              </a:r>
            </a:p>
          </p:txBody>
        </p:sp>
        <p:grpSp>
          <p:nvGrpSpPr>
            <p:cNvPr id="70" name="Group 69"/>
            <p:cNvGrpSpPr/>
            <p:nvPr/>
          </p:nvGrpSpPr>
          <p:grpSpPr>
            <a:xfrm>
              <a:off x="4281335" y="3149600"/>
              <a:ext cx="991626" cy="939800"/>
              <a:chOff x="9020629" y="838200"/>
              <a:chExt cx="1926772" cy="1828800"/>
            </a:xfrm>
            <a:solidFill>
              <a:srgbClr val="00CC00"/>
            </a:solidFill>
          </p:grpSpPr>
          <p:sp>
            <p:nvSpPr>
              <p:cNvPr id="71" name="Pie 70"/>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2" name="Pie 71"/>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73" name="Pie 72"/>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grpSp>
        <p:nvGrpSpPr>
          <p:cNvPr id="80" name="Group 79"/>
          <p:cNvGrpSpPr/>
          <p:nvPr/>
        </p:nvGrpSpPr>
        <p:grpSpPr>
          <a:xfrm>
            <a:off x="8243274" y="1773702"/>
            <a:ext cx="3712690" cy="3712690"/>
            <a:chOff x="1981200" y="838200"/>
            <a:chExt cx="5562600" cy="5562600"/>
          </a:xfrm>
        </p:grpSpPr>
        <p:sp>
          <p:nvSpPr>
            <p:cNvPr id="81" name="Oval 80"/>
            <p:cNvSpPr/>
            <p:nvPr/>
          </p:nvSpPr>
          <p:spPr>
            <a:xfrm>
              <a:off x="1981200" y="838200"/>
              <a:ext cx="5562600" cy="5562600"/>
            </a:xfrm>
            <a:prstGeom prst="ellipse">
              <a:avLst/>
            </a:prstGeom>
            <a:solidFill>
              <a:srgbClr val="8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FFFFFF"/>
                </a:solidFill>
                <a:effectLst/>
                <a:uLnTx/>
                <a:uFillTx/>
                <a:latin typeface="Calibri"/>
                <a:ea typeface="+mn-ea"/>
                <a:cs typeface="Arial"/>
              </a:endParaRPr>
            </a:p>
          </p:txBody>
        </p:sp>
        <p:grpSp>
          <p:nvGrpSpPr>
            <p:cNvPr id="82" name="Group 81"/>
            <p:cNvGrpSpPr/>
            <p:nvPr/>
          </p:nvGrpSpPr>
          <p:grpSpPr>
            <a:xfrm>
              <a:off x="2286000" y="1143000"/>
              <a:ext cx="4992306" cy="4953000"/>
              <a:chOff x="9027702" y="838200"/>
              <a:chExt cx="1919699" cy="1828800"/>
            </a:xfrm>
            <a:solidFill>
              <a:srgbClr val="FF0000"/>
            </a:solidFill>
          </p:grpSpPr>
          <p:sp>
            <p:nvSpPr>
              <p:cNvPr id="94" name="Pie 93"/>
              <p:cNvSpPr/>
              <p:nvPr/>
            </p:nvSpPr>
            <p:spPr>
              <a:xfrm>
                <a:off x="9027702" y="838200"/>
                <a:ext cx="1915886" cy="1828800"/>
              </a:xfrm>
              <a:prstGeom prst="pie">
                <a:avLst>
                  <a:gd name="adj1" fmla="val 0"/>
                  <a:gd name="adj2" fmla="val 726175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95" name="Pie 94"/>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96" name="Pie 95"/>
              <p:cNvSpPr/>
              <p:nvPr/>
            </p:nvSpPr>
            <p:spPr>
              <a:xfrm>
                <a:off x="9028284" y="838200"/>
                <a:ext cx="1915886"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nvGrpSpPr>
            <p:cNvPr id="83" name="Group 82"/>
            <p:cNvGrpSpPr/>
            <p:nvPr/>
          </p:nvGrpSpPr>
          <p:grpSpPr>
            <a:xfrm>
              <a:off x="2766013" y="1600200"/>
              <a:ext cx="4015788" cy="4038600"/>
              <a:chOff x="9031515" y="838200"/>
              <a:chExt cx="1915889" cy="1828800"/>
            </a:xfrm>
          </p:grpSpPr>
          <p:sp>
            <p:nvSpPr>
              <p:cNvPr id="91" name="Pie 90"/>
              <p:cNvSpPr/>
              <p:nvPr/>
            </p:nvSpPr>
            <p:spPr>
              <a:xfrm>
                <a:off x="9031518" y="838200"/>
                <a:ext cx="1915886" cy="1828800"/>
              </a:xfrm>
              <a:prstGeom prst="pie">
                <a:avLst>
                  <a:gd name="adj1" fmla="val 0"/>
                  <a:gd name="adj2" fmla="val 727398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92" name="Pie 91"/>
              <p:cNvSpPr/>
              <p:nvPr/>
            </p:nvSpPr>
            <p:spPr>
              <a:xfrm>
                <a:off x="9031515" y="838200"/>
                <a:ext cx="1915886" cy="1828800"/>
              </a:xfrm>
              <a:prstGeom prst="pie">
                <a:avLst>
                  <a:gd name="adj1" fmla="val 7275823"/>
                  <a:gd name="adj2" fmla="val 1490096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93" name="Pie 92"/>
              <p:cNvSpPr/>
              <p:nvPr/>
            </p:nvSpPr>
            <p:spPr>
              <a:xfrm>
                <a:off x="9031515" y="838200"/>
                <a:ext cx="1915886" cy="1828800"/>
              </a:xfrm>
              <a:prstGeom prst="pie">
                <a:avLst>
                  <a:gd name="adj1" fmla="val 14612541"/>
                  <a:gd name="adj2" fmla="val 7283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sp>
          <p:nvSpPr>
            <p:cNvPr id="84" name="TextBox 83"/>
            <p:cNvSpPr txBox="1"/>
            <p:nvPr/>
          </p:nvSpPr>
          <p:spPr>
            <a:xfrm rot="2793274">
              <a:off x="4530741" y="2175559"/>
              <a:ext cx="1929066" cy="968376"/>
            </a:xfrm>
            <a:prstGeom prst="rect">
              <a:avLst/>
            </a:prstGeom>
            <a:noFill/>
          </p:spPr>
          <p:txBody>
            <a:bodyPr wrap="none" rtlCol="0">
              <a:spAutoFit/>
            </a:bodyPr>
            <a:lstStyle>
              <a:defPPr>
                <a:defRPr lang="en-US"/>
              </a:defPPr>
              <a:lvl1pPr algn="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Capital de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Trabajo</a:t>
              </a:r>
            </a:p>
          </p:txBody>
        </p:sp>
        <p:sp>
          <p:nvSpPr>
            <p:cNvPr id="85" name="TextBox 84"/>
            <p:cNvSpPr txBox="1"/>
            <p:nvPr/>
          </p:nvSpPr>
          <p:spPr>
            <a:xfrm rot="16200000">
              <a:off x="2478048" y="3104080"/>
              <a:ext cx="2217273" cy="96837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Margen de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Contribución</a:t>
              </a:r>
            </a:p>
          </p:txBody>
        </p:sp>
        <p:sp>
          <p:nvSpPr>
            <p:cNvPr id="86" name="TextBox 85"/>
            <p:cNvSpPr txBox="1"/>
            <p:nvPr/>
          </p:nvSpPr>
          <p:spPr>
            <a:xfrm rot="8800216">
              <a:off x="4579310" y="4206915"/>
              <a:ext cx="1621646" cy="96837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Base de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Clientes</a:t>
              </a:r>
            </a:p>
          </p:txBody>
        </p:sp>
        <p:grpSp>
          <p:nvGrpSpPr>
            <p:cNvPr id="87" name="Group 86"/>
            <p:cNvGrpSpPr/>
            <p:nvPr/>
          </p:nvGrpSpPr>
          <p:grpSpPr>
            <a:xfrm>
              <a:off x="4281335" y="3149600"/>
              <a:ext cx="991626" cy="939800"/>
              <a:chOff x="9020629" y="838200"/>
              <a:chExt cx="1926772" cy="1828800"/>
            </a:xfrm>
            <a:solidFill>
              <a:srgbClr val="00CC00"/>
            </a:solidFill>
          </p:grpSpPr>
          <p:sp>
            <p:nvSpPr>
              <p:cNvPr id="88" name="Pie 87"/>
              <p:cNvSpPr/>
              <p:nvPr/>
            </p:nvSpPr>
            <p:spPr>
              <a:xfrm>
                <a:off x="9020629" y="838200"/>
                <a:ext cx="1915886" cy="1828800"/>
              </a:xfrm>
              <a:prstGeom prst="pie">
                <a:avLst>
                  <a:gd name="adj1" fmla="val 0"/>
                  <a:gd name="adj2" fmla="val 724894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89" name="Pie 88"/>
              <p:cNvSpPr/>
              <p:nvPr/>
            </p:nvSpPr>
            <p:spPr>
              <a:xfrm>
                <a:off x="9031515" y="838200"/>
                <a:ext cx="1915886" cy="1828800"/>
              </a:xfrm>
              <a:prstGeom prst="pie">
                <a:avLst>
                  <a:gd name="adj1" fmla="val 7275823"/>
                  <a:gd name="adj2" fmla="val 14900968"/>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sp>
            <p:nvSpPr>
              <p:cNvPr id="90" name="Pie 89"/>
              <p:cNvSpPr/>
              <p:nvPr/>
            </p:nvSpPr>
            <p:spPr>
              <a:xfrm>
                <a:off x="9022623" y="838200"/>
                <a:ext cx="1915885" cy="1828800"/>
              </a:xfrm>
              <a:prstGeom prst="pie">
                <a:avLst>
                  <a:gd name="adj1" fmla="val 14612541"/>
                  <a:gd name="adj2" fmla="val 7283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200" b="0" i="0" u="none" strike="noStrike" kern="1200" cap="none" spc="0" normalizeH="0" baseline="0" noProof="0" dirty="0">
                  <a:ln>
                    <a:noFill/>
                  </a:ln>
                  <a:solidFill>
                    <a:srgbClr val="000000"/>
                  </a:solidFill>
                  <a:effectLst/>
                  <a:uLnTx/>
                  <a:uFillTx/>
                  <a:latin typeface="Calibri"/>
                  <a:ea typeface="+mn-ea"/>
                  <a:cs typeface="Arial"/>
                </a:endParaRPr>
              </a:p>
            </p:txBody>
          </p:sp>
        </p:grpSp>
      </p:grpSp>
      <p:grpSp>
        <p:nvGrpSpPr>
          <p:cNvPr id="97" name="Group 96"/>
          <p:cNvGrpSpPr/>
          <p:nvPr/>
        </p:nvGrpSpPr>
        <p:grpSpPr>
          <a:xfrm>
            <a:off x="4485333" y="2473228"/>
            <a:ext cx="2504385" cy="2128855"/>
            <a:chOff x="8349421" y="2550732"/>
            <a:chExt cx="2876060" cy="2719326"/>
          </a:xfrm>
        </p:grpSpPr>
        <p:sp>
          <p:nvSpPr>
            <p:cNvPr id="98" name="Oval 97"/>
            <p:cNvSpPr/>
            <p:nvPr/>
          </p:nvSpPr>
          <p:spPr>
            <a:xfrm>
              <a:off x="10844481" y="2550732"/>
              <a:ext cx="381000" cy="40640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99" name="Oval 98"/>
            <p:cNvSpPr/>
            <p:nvPr/>
          </p:nvSpPr>
          <p:spPr>
            <a:xfrm>
              <a:off x="10490750" y="4863658"/>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100" name="Oval 99"/>
            <p:cNvSpPr/>
            <p:nvPr/>
          </p:nvSpPr>
          <p:spPr>
            <a:xfrm>
              <a:off x="8349421" y="3622013"/>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cxnSp>
          <p:nvCxnSpPr>
            <p:cNvPr id="101" name="Straight Connector 100"/>
            <p:cNvCxnSpPr>
              <a:stCxn id="100" idx="6"/>
              <a:endCxn id="98" idx="3"/>
            </p:cNvCxnSpPr>
            <p:nvPr/>
          </p:nvCxnSpPr>
          <p:spPr>
            <a:xfrm flipV="1">
              <a:off x="8730421" y="2897617"/>
              <a:ext cx="2169857" cy="92759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9" idx="0"/>
              <a:endCxn id="98" idx="3"/>
            </p:cNvCxnSpPr>
            <p:nvPr/>
          </p:nvCxnSpPr>
          <p:spPr>
            <a:xfrm flipV="1">
              <a:off x="10681251" y="2897617"/>
              <a:ext cx="219027" cy="196604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100" idx="6"/>
              <a:endCxn id="99" idx="1"/>
            </p:cNvCxnSpPr>
            <p:nvPr/>
          </p:nvCxnSpPr>
          <p:spPr>
            <a:xfrm>
              <a:off x="8730421" y="3825213"/>
              <a:ext cx="1816126" cy="1097961"/>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119" name="Group 118"/>
          <p:cNvGrpSpPr/>
          <p:nvPr/>
        </p:nvGrpSpPr>
        <p:grpSpPr>
          <a:xfrm>
            <a:off x="9657428" y="3271646"/>
            <a:ext cx="821454" cy="781503"/>
            <a:chOff x="9583497" y="3479216"/>
            <a:chExt cx="943366" cy="998265"/>
          </a:xfrm>
        </p:grpSpPr>
        <p:sp>
          <p:nvSpPr>
            <p:cNvPr id="120" name="Oval 119"/>
            <p:cNvSpPr/>
            <p:nvPr/>
          </p:nvSpPr>
          <p:spPr>
            <a:xfrm>
              <a:off x="10145863" y="3479216"/>
              <a:ext cx="381000" cy="4064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121" name="Oval 120"/>
            <p:cNvSpPr/>
            <p:nvPr/>
          </p:nvSpPr>
          <p:spPr>
            <a:xfrm>
              <a:off x="10091314" y="4071081"/>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122" name="Oval 121"/>
            <p:cNvSpPr/>
            <p:nvPr/>
          </p:nvSpPr>
          <p:spPr>
            <a:xfrm>
              <a:off x="9583497" y="3698421"/>
              <a:ext cx="381000" cy="406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cxnSp>
          <p:nvCxnSpPr>
            <p:cNvPr id="123" name="Straight Connector 122"/>
            <p:cNvCxnSpPr>
              <a:stCxn id="122" idx="6"/>
              <a:endCxn id="120" idx="3"/>
            </p:cNvCxnSpPr>
            <p:nvPr/>
          </p:nvCxnSpPr>
          <p:spPr>
            <a:xfrm flipV="1">
              <a:off x="9964497" y="3826101"/>
              <a:ext cx="237163" cy="7552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21" idx="0"/>
              <a:endCxn id="120" idx="3"/>
            </p:cNvCxnSpPr>
            <p:nvPr/>
          </p:nvCxnSpPr>
          <p:spPr>
            <a:xfrm flipH="1" flipV="1">
              <a:off x="10201660" y="3826101"/>
              <a:ext cx="80154" cy="24498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5" name="Straight Connector 124"/>
            <p:cNvCxnSpPr>
              <a:stCxn id="122" idx="6"/>
              <a:endCxn id="121" idx="1"/>
            </p:cNvCxnSpPr>
            <p:nvPr/>
          </p:nvCxnSpPr>
          <p:spPr>
            <a:xfrm>
              <a:off x="9964497" y="3901621"/>
              <a:ext cx="182613" cy="228975"/>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88387" y="1640114"/>
            <a:ext cx="3963561" cy="3947886"/>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104" name="Rounded Rectangle 103"/>
          <p:cNvSpPr/>
          <p:nvPr/>
        </p:nvSpPr>
        <p:spPr>
          <a:xfrm>
            <a:off x="4088943" y="1615859"/>
            <a:ext cx="3963561" cy="3947886"/>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
        <p:nvSpPr>
          <p:cNvPr id="105" name="Rounded Rectangle 104"/>
          <p:cNvSpPr/>
          <p:nvPr/>
        </p:nvSpPr>
        <p:spPr>
          <a:xfrm>
            <a:off x="8116846" y="1615859"/>
            <a:ext cx="3963561" cy="3947886"/>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_tradnl" sz="1800" b="0" i="0" u="none" strike="noStrike" kern="1200" cap="none" spc="0" normalizeH="0" baseline="0" noProof="0" dirty="0">
              <a:ln>
                <a:noFill/>
              </a:ln>
              <a:solidFill>
                <a:srgbClr val="FFFFFF"/>
              </a:solidFill>
              <a:effectLst/>
              <a:uLnTx/>
              <a:uFillTx/>
              <a:latin typeface="Calibri"/>
              <a:ea typeface="+mn-ea"/>
              <a:cs typeface="Arial"/>
            </a:endParaRPr>
          </a:p>
        </p:txBody>
      </p:sp>
    </p:spTree>
    <p:extLst>
      <p:ext uri="{BB962C8B-B14F-4D97-AF65-F5344CB8AC3E}">
        <p14:creationId xmlns:p14="http://schemas.microsoft.com/office/powerpoint/2010/main" val="123878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500"/>
                                        <p:tgtEl>
                                          <p:spTgt spid="104"/>
                                        </p:tgtEl>
                                      </p:cBhvr>
                                    </p:animEffect>
                                  </p:childTnLst>
                                </p:cTn>
                              </p:par>
                              <p:par>
                                <p:cTn id="13" presetID="10" presetClass="exit" presetSubtype="0" fill="hold" grpId="1" nodeType="withEffect">
                                  <p:stCondLst>
                                    <p:cond delay="0"/>
                                  </p:stCondLst>
                                  <p:childTnLst>
                                    <p:animEffect transition="out" filter="fade">
                                      <p:cBhvr>
                                        <p:cTn id="14" dur="500"/>
                                        <p:tgtEl>
                                          <p:spTgt spid="29"/>
                                        </p:tgtEl>
                                      </p:cBhvr>
                                    </p:animEffect>
                                    <p:set>
                                      <p:cBhvr>
                                        <p:cTn id="15" dur="1" fill="hold">
                                          <p:stCondLst>
                                            <p:cond delay="499"/>
                                          </p:stCondLst>
                                        </p:cTn>
                                        <p:tgtEl>
                                          <p:spTgt spid="2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fade">
                                      <p:cBhvr>
                                        <p:cTn id="20" dur="500"/>
                                        <p:tgtEl>
                                          <p:spTgt spid="105"/>
                                        </p:tgtEl>
                                      </p:cBhvr>
                                    </p:animEffect>
                                  </p:childTnLst>
                                </p:cTn>
                              </p:par>
                              <p:par>
                                <p:cTn id="21" presetID="10" presetClass="exit" presetSubtype="0" fill="hold" grpId="1" nodeType="withEffect">
                                  <p:stCondLst>
                                    <p:cond delay="0"/>
                                  </p:stCondLst>
                                  <p:childTnLst>
                                    <p:animEffect transition="out" filter="fade">
                                      <p:cBhvr>
                                        <p:cTn id="22" dur="500"/>
                                        <p:tgtEl>
                                          <p:spTgt spid="104"/>
                                        </p:tgtEl>
                                      </p:cBhvr>
                                    </p:animEffect>
                                    <p:set>
                                      <p:cBhvr>
                                        <p:cTn id="23" dur="1" fill="hold">
                                          <p:stCondLst>
                                            <p:cond delay="499"/>
                                          </p:stCondLst>
                                        </p:cTn>
                                        <p:tgtEl>
                                          <p:spTgt spid="1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104" grpId="0" animBg="1"/>
      <p:bldP spid="104" grpId="1" animBg="1"/>
      <p:bldP spid="10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5B6A4-35D2-6807-5429-F92231E7117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0517223-0284-382A-1DCB-90CE4E860251}"/>
              </a:ext>
            </a:extLst>
          </p:cNvPr>
          <p:cNvSpPr/>
          <p:nvPr/>
        </p:nvSpPr>
        <p:spPr>
          <a:xfrm>
            <a:off x="0" y="-53790"/>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20" name="Title 1">
            <a:extLst>
              <a:ext uri="{FF2B5EF4-FFF2-40B4-BE49-F238E27FC236}">
                <a16:creationId xmlns:a16="http://schemas.microsoft.com/office/drawing/2014/main" id="{67700A0F-1DDD-3C5A-3CD3-3DF4BA958114}"/>
              </a:ext>
            </a:extLst>
          </p:cNvPr>
          <p:cNvSpPr>
            <a:spLocks noGrp="1"/>
          </p:cNvSpPr>
          <p:nvPr>
            <p:ph type="title"/>
          </p:nvPr>
        </p:nvSpPr>
        <p:spPr>
          <a:xfrm>
            <a:off x="0" y="-87955"/>
            <a:ext cx="12192000" cy="884118"/>
          </a:xfrm>
        </p:spPr>
        <p:txBody>
          <a:bodyPr>
            <a:noAutofit/>
          </a:bodyPr>
          <a:lstStyle/>
          <a:p>
            <a:pPr algn="ctr"/>
            <a:r>
              <a:rPr lang="es-CO" altLang="en-US" sz="3600" b="1" dirty="0">
                <a:solidFill>
                  <a:schemeClr val="bg1"/>
                </a:solidFill>
                <a:latin typeface="DIN" pitchFamily="50" charset="0"/>
              </a:rPr>
              <a:t>EL CICLO DE ADAPTACION: Adaptive </a:t>
            </a:r>
            <a:r>
              <a:rPr lang="es-CO" altLang="en-US" sz="3600" b="1" dirty="0" err="1">
                <a:solidFill>
                  <a:schemeClr val="bg1"/>
                </a:solidFill>
                <a:latin typeface="DIN" pitchFamily="50" charset="0"/>
              </a:rPr>
              <a:t>Complex</a:t>
            </a:r>
            <a:r>
              <a:rPr lang="es-CO" altLang="en-US" sz="3600" b="1" dirty="0">
                <a:solidFill>
                  <a:schemeClr val="bg1"/>
                </a:solidFill>
                <a:latin typeface="DIN" pitchFamily="50" charset="0"/>
              </a:rPr>
              <a:t> </a:t>
            </a:r>
            <a:r>
              <a:rPr lang="es-CO" altLang="en-US" sz="3600" b="1" dirty="0" err="1">
                <a:solidFill>
                  <a:schemeClr val="bg1"/>
                </a:solidFill>
                <a:latin typeface="DIN" pitchFamily="50" charset="0"/>
              </a:rPr>
              <a:t>Systems</a:t>
            </a:r>
            <a:r>
              <a:rPr lang="es-CO" altLang="en-US" sz="3600" b="1" dirty="0">
                <a:solidFill>
                  <a:schemeClr val="bg1"/>
                </a:solidFill>
                <a:latin typeface="DIN" pitchFamily="50" charset="0"/>
              </a:rPr>
              <a:t> (CAS)</a:t>
            </a:r>
            <a:endParaRPr lang="en-US" altLang="en-US" sz="3600" b="1" dirty="0">
              <a:solidFill>
                <a:schemeClr val="bg1"/>
              </a:solidFill>
              <a:latin typeface="DIN" pitchFamily="50" charset="0"/>
            </a:endParaRPr>
          </a:p>
        </p:txBody>
      </p:sp>
      <p:cxnSp>
        <p:nvCxnSpPr>
          <p:cNvPr id="2" name="Conector recto 1">
            <a:extLst>
              <a:ext uri="{FF2B5EF4-FFF2-40B4-BE49-F238E27FC236}">
                <a16:creationId xmlns:a16="http://schemas.microsoft.com/office/drawing/2014/main" id="{830443F5-CE4C-0AE0-7B41-154AE38CE8DA}"/>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E04B327A-4154-3D29-919B-D0ED3BC3B1F0}"/>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Image result for Demand dRiven institute affiliate">
            <a:extLst>
              <a:ext uri="{FF2B5EF4-FFF2-40B4-BE49-F238E27FC236}">
                <a16:creationId xmlns:a16="http://schemas.microsoft.com/office/drawing/2014/main" id="{B5422196-B7F9-AD97-670E-0EC0660203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descr="Imagen que contiene imágenes prediseñadas&#10;&#10;Descripción generada automáticamente">
            <a:extLst>
              <a:ext uri="{FF2B5EF4-FFF2-40B4-BE49-F238E27FC236}">
                <a16:creationId xmlns:a16="http://schemas.microsoft.com/office/drawing/2014/main" id="{B1ACD739-5AC3-902B-B321-046D2B42EFDB}"/>
              </a:ext>
            </a:extLst>
          </p:cNvPr>
          <p:cNvPicPr>
            <a:picLocks noChangeAspect="1"/>
          </p:cNvPicPr>
          <p:nvPr/>
        </p:nvPicPr>
        <p:blipFill>
          <a:blip r:embed="rId4"/>
          <a:stretch>
            <a:fillRect/>
          </a:stretch>
        </p:blipFill>
        <p:spPr>
          <a:xfrm>
            <a:off x="9442707" y="6210803"/>
            <a:ext cx="2393641" cy="444422"/>
          </a:xfrm>
          <a:prstGeom prst="rect">
            <a:avLst/>
          </a:prstGeom>
        </p:spPr>
      </p:pic>
      <p:sp>
        <p:nvSpPr>
          <p:cNvPr id="10" name="CuadroTexto 1">
            <a:extLst>
              <a:ext uri="{FF2B5EF4-FFF2-40B4-BE49-F238E27FC236}">
                <a16:creationId xmlns:a16="http://schemas.microsoft.com/office/drawing/2014/main" id="{2D70AE4C-9678-506E-60C6-BAF391D82BF7}"/>
              </a:ext>
            </a:extLst>
          </p:cNvPr>
          <p:cNvSpPr txBox="1"/>
          <p:nvPr/>
        </p:nvSpPr>
        <p:spPr>
          <a:xfrm>
            <a:off x="8793122" y="6596342"/>
            <a:ext cx="31075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11" name="Imagen 10" descr="Logotipo&#10;&#10;El contenido generado por IA puede ser incorrecto.">
            <a:extLst>
              <a:ext uri="{FF2B5EF4-FFF2-40B4-BE49-F238E27FC236}">
                <a16:creationId xmlns:a16="http://schemas.microsoft.com/office/drawing/2014/main" id="{37F625BD-90FE-AE5D-6B4B-81034C4225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cxnSp>
        <p:nvCxnSpPr>
          <p:cNvPr id="19" name="Curved Connector 7">
            <a:extLst>
              <a:ext uri="{FF2B5EF4-FFF2-40B4-BE49-F238E27FC236}">
                <a16:creationId xmlns:a16="http://schemas.microsoft.com/office/drawing/2014/main" id="{115DDC4D-08DE-C5FF-D650-750EC4E3E44E}"/>
              </a:ext>
            </a:extLst>
          </p:cNvPr>
          <p:cNvCxnSpPr>
            <a:cxnSpLocks/>
          </p:cNvCxnSpPr>
          <p:nvPr/>
        </p:nvCxnSpPr>
        <p:spPr>
          <a:xfrm rot="16200000" flipV="1">
            <a:off x="6005406" y="1532892"/>
            <a:ext cx="8369" cy="2910976"/>
          </a:xfrm>
          <a:prstGeom prst="curvedConnector3">
            <a:avLst>
              <a:gd name="adj1" fmla="val 1520362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17">
            <a:extLst>
              <a:ext uri="{FF2B5EF4-FFF2-40B4-BE49-F238E27FC236}">
                <a16:creationId xmlns:a16="http://schemas.microsoft.com/office/drawing/2014/main" id="{9B3C2C88-3197-1024-C354-FD5B9C8A674A}"/>
              </a:ext>
            </a:extLst>
          </p:cNvPr>
          <p:cNvCxnSpPr>
            <a:cxnSpLocks/>
          </p:cNvCxnSpPr>
          <p:nvPr/>
        </p:nvCxnSpPr>
        <p:spPr>
          <a:xfrm rot="16200000" flipH="1">
            <a:off x="6020783" y="2447291"/>
            <a:ext cx="8369" cy="2910976"/>
          </a:xfrm>
          <a:prstGeom prst="curvedConnector3">
            <a:avLst>
              <a:gd name="adj1" fmla="val 14721627"/>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40">
            <a:extLst>
              <a:ext uri="{FF2B5EF4-FFF2-40B4-BE49-F238E27FC236}">
                <a16:creationId xmlns:a16="http://schemas.microsoft.com/office/drawing/2014/main" id="{280A875A-56EC-BB0B-034C-D1289BA064B5}"/>
              </a:ext>
            </a:extLst>
          </p:cNvPr>
          <p:cNvSpPr txBox="1"/>
          <p:nvPr/>
        </p:nvSpPr>
        <p:spPr>
          <a:xfrm>
            <a:off x="5043179" y="5203685"/>
            <a:ext cx="2105641" cy="400110"/>
          </a:xfrm>
          <a:prstGeom prst="rect">
            <a:avLst/>
          </a:prstGeom>
          <a:noFill/>
        </p:spPr>
        <p:txBody>
          <a:bodyPr wrap="none" rtlCol="0">
            <a:spAutoFit/>
          </a:bodyPr>
          <a:lstStyle/>
          <a:p>
            <a:r>
              <a:rPr lang="es-ES_tradnl" sz="2000" dirty="0"/>
              <a:t>Retroalimentación</a:t>
            </a:r>
          </a:p>
        </p:txBody>
      </p:sp>
      <p:sp>
        <p:nvSpPr>
          <p:cNvPr id="23" name="TextBox 41">
            <a:extLst>
              <a:ext uri="{FF2B5EF4-FFF2-40B4-BE49-F238E27FC236}">
                <a16:creationId xmlns:a16="http://schemas.microsoft.com/office/drawing/2014/main" id="{41F900B7-53DA-D8B4-C00A-6B750F49B0EB}"/>
              </a:ext>
            </a:extLst>
          </p:cNvPr>
          <p:cNvSpPr txBox="1"/>
          <p:nvPr/>
        </p:nvSpPr>
        <p:spPr>
          <a:xfrm>
            <a:off x="3756931" y="1207234"/>
            <a:ext cx="4678135" cy="400110"/>
          </a:xfrm>
          <a:prstGeom prst="rect">
            <a:avLst/>
          </a:prstGeom>
          <a:noFill/>
        </p:spPr>
        <p:txBody>
          <a:bodyPr wrap="square" rtlCol="0">
            <a:spAutoFit/>
          </a:bodyPr>
          <a:lstStyle/>
          <a:p>
            <a:r>
              <a:rPr lang="en-US" sz="2000" dirty="0" err="1"/>
              <a:t>Emergimiento</a:t>
            </a:r>
            <a:r>
              <a:rPr lang="en-US" sz="2000" dirty="0"/>
              <a:t> (</a:t>
            </a:r>
            <a:r>
              <a:rPr lang="en-US" sz="2000" dirty="0" err="1"/>
              <a:t>Hipótesis</a:t>
            </a:r>
            <a:r>
              <a:rPr lang="en-US" sz="2000" dirty="0"/>
              <a:t> / </a:t>
            </a:r>
            <a:r>
              <a:rPr lang="en-US" sz="2000" dirty="0" err="1"/>
              <a:t>Configuración</a:t>
            </a:r>
            <a:r>
              <a:rPr lang="en-US" sz="2000" dirty="0"/>
              <a:t>)</a:t>
            </a:r>
          </a:p>
        </p:txBody>
      </p:sp>
      <p:sp>
        <p:nvSpPr>
          <p:cNvPr id="25" name="Rounded Rectangle 24">
            <a:extLst>
              <a:ext uri="{FF2B5EF4-FFF2-40B4-BE49-F238E27FC236}">
                <a16:creationId xmlns:a16="http://schemas.microsoft.com/office/drawing/2014/main" id="{3147D0EE-E27C-9A39-CB93-457A784097A5}"/>
              </a:ext>
            </a:extLst>
          </p:cNvPr>
          <p:cNvSpPr/>
          <p:nvPr/>
        </p:nvSpPr>
        <p:spPr>
          <a:xfrm>
            <a:off x="6432355" y="2992564"/>
            <a:ext cx="1882589" cy="9144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rPr>
              <a:t>Selección</a:t>
            </a:r>
            <a:endParaRPr lang="en-US" sz="3200" dirty="0">
              <a:solidFill>
                <a:schemeClr val="bg1"/>
              </a:solidFill>
            </a:endParaRPr>
          </a:p>
        </p:txBody>
      </p:sp>
      <p:sp>
        <p:nvSpPr>
          <p:cNvPr id="26" name="Rounded Rectangle 23">
            <a:extLst>
              <a:ext uri="{FF2B5EF4-FFF2-40B4-BE49-F238E27FC236}">
                <a16:creationId xmlns:a16="http://schemas.microsoft.com/office/drawing/2014/main" id="{C149A8E3-0613-C394-4589-42583B435E5D}"/>
              </a:ext>
            </a:extLst>
          </p:cNvPr>
          <p:cNvSpPr/>
          <p:nvPr/>
        </p:nvSpPr>
        <p:spPr>
          <a:xfrm>
            <a:off x="3521379" y="2984195"/>
            <a:ext cx="1882589" cy="9144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rPr>
              <a:t>Selección</a:t>
            </a:r>
            <a:endParaRPr lang="en-US" sz="3200" dirty="0">
              <a:solidFill>
                <a:schemeClr val="bg1"/>
              </a:solidFill>
            </a:endParaRPr>
          </a:p>
        </p:txBody>
      </p:sp>
      <p:sp>
        <p:nvSpPr>
          <p:cNvPr id="27" name="CuadroTexto 26">
            <a:extLst>
              <a:ext uri="{FF2B5EF4-FFF2-40B4-BE49-F238E27FC236}">
                <a16:creationId xmlns:a16="http://schemas.microsoft.com/office/drawing/2014/main" id="{2ED7EBF5-80F8-12BA-38E1-855247ABFDEE}"/>
              </a:ext>
            </a:extLst>
          </p:cNvPr>
          <p:cNvSpPr txBox="1"/>
          <p:nvPr/>
        </p:nvSpPr>
        <p:spPr>
          <a:xfrm>
            <a:off x="4660391" y="6210803"/>
            <a:ext cx="27261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www.k2sol.co</a:t>
            </a:r>
          </a:p>
        </p:txBody>
      </p:sp>
    </p:spTree>
    <p:extLst>
      <p:ext uri="{BB962C8B-B14F-4D97-AF65-F5344CB8AC3E}">
        <p14:creationId xmlns:p14="http://schemas.microsoft.com/office/powerpoint/2010/main" val="3974646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0B00D-2106-2070-D366-2D2EEB6C902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BB6CB30-4385-EB75-550F-0F8468A93343}"/>
              </a:ext>
            </a:extLst>
          </p:cNvPr>
          <p:cNvSpPr/>
          <p:nvPr/>
        </p:nvSpPr>
        <p:spPr>
          <a:xfrm>
            <a:off x="0" y="-53790"/>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20" name="Title 1">
            <a:extLst>
              <a:ext uri="{FF2B5EF4-FFF2-40B4-BE49-F238E27FC236}">
                <a16:creationId xmlns:a16="http://schemas.microsoft.com/office/drawing/2014/main" id="{F214ACA9-EE82-E695-D9CE-37E18C1C69F5}"/>
              </a:ext>
            </a:extLst>
          </p:cNvPr>
          <p:cNvSpPr>
            <a:spLocks noGrp="1"/>
          </p:cNvSpPr>
          <p:nvPr>
            <p:ph type="title"/>
          </p:nvPr>
        </p:nvSpPr>
        <p:spPr>
          <a:xfrm>
            <a:off x="0" y="-87955"/>
            <a:ext cx="12192000" cy="884118"/>
          </a:xfrm>
        </p:spPr>
        <p:txBody>
          <a:bodyPr>
            <a:noAutofit/>
          </a:bodyPr>
          <a:lstStyle/>
          <a:p>
            <a:pPr algn="ctr"/>
            <a:r>
              <a:rPr lang="es-CO" altLang="en-US" sz="3600" b="1" dirty="0">
                <a:solidFill>
                  <a:schemeClr val="bg1"/>
                </a:solidFill>
                <a:latin typeface="DIN" pitchFamily="50" charset="0"/>
              </a:rPr>
              <a:t>EL CICLO DE ADAPTACION: Adaptive </a:t>
            </a:r>
            <a:r>
              <a:rPr lang="es-CO" altLang="en-US" sz="3600" b="1" dirty="0" err="1">
                <a:solidFill>
                  <a:schemeClr val="bg1"/>
                </a:solidFill>
                <a:latin typeface="DIN" pitchFamily="50" charset="0"/>
              </a:rPr>
              <a:t>Complex</a:t>
            </a:r>
            <a:r>
              <a:rPr lang="es-CO" altLang="en-US" sz="3600" b="1" dirty="0">
                <a:solidFill>
                  <a:schemeClr val="bg1"/>
                </a:solidFill>
                <a:latin typeface="DIN" pitchFamily="50" charset="0"/>
              </a:rPr>
              <a:t> </a:t>
            </a:r>
            <a:r>
              <a:rPr lang="es-CO" altLang="en-US" sz="3600" b="1" dirty="0" err="1">
                <a:solidFill>
                  <a:schemeClr val="bg1"/>
                </a:solidFill>
                <a:latin typeface="DIN" pitchFamily="50" charset="0"/>
              </a:rPr>
              <a:t>Systems</a:t>
            </a:r>
            <a:r>
              <a:rPr lang="es-CO" altLang="en-US" sz="3600" b="1" dirty="0">
                <a:solidFill>
                  <a:schemeClr val="bg1"/>
                </a:solidFill>
                <a:latin typeface="DIN" pitchFamily="50" charset="0"/>
              </a:rPr>
              <a:t> (CAS)</a:t>
            </a:r>
            <a:endParaRPr lang="en-US" altLang="en-US" sz="3600" b="1" dirty="0">
              <a:solidFill>
                <a:schemeClr val="bg1"/>
              </a:solidFill>
              <a:latin typeface="DIN" pitchFamily="50" charset="0"/>
            </a:endParaRPr>
          </a:p>
        </p:txBody>
      </p:sp>
      <p:cxnSp>
        <p:nvCxnSpPr>
          <p:cNvPr id="2" name="Conector recto 1">
            <a:extLst>
              <a:ext uri="{FF2B5EF4-FFF2-40B4-BE49-F238E27FC236}">
                <a16:creationId xmlns:a16="http://schemas.microsoft.com/office/drawing/2014/main" id="{3F1024BE-6A63-C05A-D100-9278644C722D}"/>
              </a:ext>
            </a:extLst>
          </p:cNvPr>
          <p:cNvCxnSpPr/>
          <p:nvPr/>
        </p:nvCxnSpPr>
        <p:spPr>
          <a:xfrm>
            <a:off x="437882" y="5848733"/>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D4BFFD25-4FD0-58AD-3202-A150159FC6AE}"/>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Image result for Demand dRiven institute affiliate">
            <a:extLst>
              <a:ext uri="{FF2B5EF4-FFF2-40B4-BE49-F238E27FC236}">
                <a16:creationId xmlns:a16="http://schemas.microsoft.com/office/drawing/2014/main" id="{B32B549E-46F9-AAFD-B15D-280F1E633F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AFF0923-D755-0988-2BBB-E018848EA600}"/>
              </a:ext>
            </a:extLst>
          </p:cNvPr>
          <p:cNvSpPr txBox="1"/>
          <p:nvPr/>
        </p:nvSpPr>
        <p:spPr>
          <a:xfrm>
            <a:off x="4660391" y="6210803"/>
            <a:ext cx="27261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www.k2sol.co</a:t>
            </a:r>
          </a:p>
        </p:txBody>
      </p:sp>
      <p:pic>
        <p:nvPicPr>
          <p:cNvPr id="9" name="Imagen 8" descr="Imagen que contiene imágenes prediseñadas&#10;&#10;Descripción generada automáticamente">
            <a:extLst>
              <a:ext uri="{FF2B5EF4-FFF2-40B4-BE49-F238E27FC236}">
                <a16:creationId xmlns:a16="http://schemas.microsoft.com/office/drawing/2014/main" id="{910EB849-4CBA-A1D5-FBDC-AB187CD29630}"/>
              </a:ext>
            </a:extLst>
          </p:cNvPr>
          <p:cNvPicPr>
            <a:picLocks noChangeAspect="1"/>
          </p:cNvPicPr>
          <p:nvPr/>
        </p:nvPicPr>
        <p:blipFill>
          <a:blip r:embed="rId4"/>
          <a:stretch>
            <a:fillRect/>
          </a:stretch>
        </p:blipFill>
        <p:spPr>
          <a:xfrm>
            <a:off x="9442707" y="6210803"/>
            <a:ext cx="2393641" cy="444422"/>
          </a:xfrm>
          <a:prstGeom prst="rect">
            <a:avLst/>
          </a:prstGeom>
        </p:spPr>
      </p:pic>
      <p:sp>
        <p:nvSpPr>
          <p:cNvPr id="10" name="CuadroTexto 1">
            <a:extLst>
              <a:ext uri="{FF2B5EF4-FFF2-40B4-BE49-F238E27FC236}">
                <a16:creationId xmlns:a16="http://schemas.microsoft.com/office/drawing/2014/main" id="{6518530F-18CA-9A0D-389D-B95C30F29C30}"/>
              </a:ext>
            </a:extLst>
          </p:cNvPr>
          <p:cNvSpPr txBox="1"/>
          <p:nvPr/>
        </p:nvSpPr>
        <p:spPr>
          <a:xfrm>
            <a:off x="8793122" y="6596342"/>
            <a:ext cx="31075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11" name="Imagen 10" descr="Logotipo&#10;&#10;El contenido generado por IA puede ser incorrecto.">
            <a:extLst>
              <a:ext uri="{FF2B5EF4-FFF2-40B4-BE49-F238E27FC236}">
                <a16:creationId xmlns:a16="http://schemas.microsoft.com/office/drawing/2014/main" id="{79E74013-0B3C-06F1-12C3-1B9D8471DF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grpSp>
        <p:nvGrpSpPr>
          <p:cNvPr id="3" name="Google Shape;89;p1">
            <a:extLst>
              <a:ext uri="{FF2B5EF4-FFF2-40B4-BE49-F238E27FC236}">
                <a16:creationId xmlns:a16="http://schemas.microsoft.com/office/drawing/2014/main" id="{CE9E8136-C01C-4134-A79A-FCA267FBB855}"/>
              </a:ext>
            </a:extLst>
          </p:cNvPr>
          <p:cNvGrpSpPr/>
          <p:nvPr/>
        </p:nvGrpSpPr>
        <p:grpSpPr>
          <a:xfrm>
            <a:off x="840623" y="1206320"/>
            <a:ext cx="10510752" cy="4049632"/>
            <a:chOff x="2423" y="150852"/>
            <a:chExt cx="10510752" cy="4049632"/>
          </a:xfrm>
        </p:grpSpPr>
        <p:sp>
          <p:nvSpPr>
            <p:cNvPr id="6" name="Google Shape;90;p1">
              <a:extLst>
                <a:ext uri="{FF2B5EF4-FFF2-40B4-BE49-F238E27FC236}">
                  <a16:creationId xmlns:a16="http://schemas.microsoft.com/office/drawing/2014/main" id="{5E415099-C786-16F0-AC7F-9785966576AA}"/>
                </a:ext>
              </a:extLst>
            </p:cNvPr>
            <p:cNvSpPr/>
            <p:nvPr/>
          </p:nvSpPr>
          <p:spPr>
            <a:xfrm>
              <a:off x="2423" y="1764992"/>
              <a:ext cx="1338896" cy="1338896"/>
            </a:xfrm>
            <a:prstGeom prst="donut">
              <a:avLst>
                <a:gd name="adj" fmla="val 2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1;p1">
              <a:extLst>
                <a:ext uri="{FF2B5EF4-FFF2-40B4-BE49-F238E27FC236}">
                  <a16:creationId xmlns:a16="http://schemas.microsoft.com/office/drawing/2014/main" id="{18FB679F-4141-44CE-663C-D1AF8A45DD4A}"/>
                </a:ext>
              </a:extLst>
            </p:cNvPr>
            <p:cNvSpPr/>
            <p:nvPr/>
          </p:nvSpPr>
          <p:spPr>
            <a:xfrm rot="-3900000">
              <a:off x="474190" y="673518"/>
              <a:ext cx="1664397" cy="802110"/>
            </a:xfrm>
            <a:prstGeom prst="rect">
              <a:avLst/>
            </a:prstGeom>
            <a:solidFill>
              <a:srgbClr val="E1EF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2;p1">
              <a:extLst>
                <a:ext uri="{FF2B5EF4-FFF2-40B4-BE49-F238E27FC236}">
                  <a16:creationId xmlns:a16="http://schemas.microsoft.com/office/drawing/2014/main" id="{46ED5855-17D1-FEB6-730B-3C48E4B82E21}"/>
                </a:ext>
              </a:extLst>
            </p:cNvPr>
            <p:cNvSpPr txBox="1"/>
            <p:nvPr/>
          </p:nvSpPr>
          <p:spPr>
            <a:xfrm rot="-3900000">
              <a:off x="474190" y="673518"/>
              <a:ext cx="1664397" cy="802110"/>
            </a:xfrm>
            <a:prstGeom prst="rect">
              <a:avLst/>
            </a:prstGeom>
            <a:solidFill>
              <a:schemeClr val="bg1"/>
            </a:solidFill>
            <a:ln>
              <a:noFill/>
            </a:ln>
          </p:spPr>
          <p:txBody>
            <a:bodyPr spcFirstLastPara="1" wrap="square" lIns="50800" tIns="0" rIns="0" bIns="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s-CO" sz="2000" b="0" i="0" u="none" strike="noStrike" cap="none" dirty="0">
                  <a:solidFill>
                    <a:schemeClr val="dk1"/>
                  </a:solidFill>
                  <a:latin typeface="Arial"/>
                  <a:ea typeface="Arial"/>
                  <a:cs typeface="Arial"/>
                  <a:sym typeface="Arial"/>
                </a:rPr>
                <a:t>Hipótesis de negocio</a:t>
              </a:r>
              <a:endParaRPr dirty="0"/>
            </a:p>
          </p:txBody>
        </p:sp>
        <p:sp>
          <p:nvSpPr>
            <p:cNvPr id="14" name="Google Shape;93;p1">
              <a:extLst>
                <a:ext uri="{FF2B5EF4-FFF2-40B4-BE49-F238E27FC236}">
                  <a16:creationId xmlns:a16="http://schemas.microsoft.com/office/drawing/2014/main" id="{62447B96-F4D2-B3E5-34C0-374426835377}"/>
                </a:ext>
              </a:extLst>
            </p:cNvPr>
            <p:cNvSpPr/>
            <p:nvPr/>
          </p:nvSpPr>
          <p:spPr>
            <a:xfrm>
              <a:off x="1442170"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4;p1">
              <a:extLst>
                <a:ext uri="{FF2B5EF4-FFF2-40B4-BE49-F238E27FC236}">
                  <a16:creationId xmlns:a16="http://schemas.microsoft.com/office/drawing/2014/main" id="{D9DC9A27-4A68-BE4D-D0DB-7F6EE9143C96}"/>
                </a:ext>
              </a:extLst>
            </p:cNvPr>
            <p:cNvSpPr/>
            <p:nvPr/>
          </p:nvSpPr>
          <p:spPr>
            <a:xfrm rot="-3900000">
              <a:off x="619071" y="3054245"/>
              <a:ext cx="1439782" cy="694208"/>
            </a:xfrm>
            <a:prstGeom prst="rect">
              <a:avLst/>
            </a:prstGeom>
            <a:solidFill>
              <a:srgbClr val="E1EF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5;p1">
              <a:extLst>
                <a:ext uri="{FF2B5EF4-FFF2-40B4-BE49-F238E27FC236}">
                  <a16:creationId xmlns:a16="http://schemas.microsoft.com/office/drawing/2014/main" id="{9609BB6C-5056-AD89-AC5E-B70556AB6F78}"/>
                </a:ext>
              </a:extLst>
            </p:cNvPr>
            <p:cNvSpPr txBox="1"/>
            <p:nvPr/>
          </p:nvSpPr>
          <p:spPr>
            <a:xfrm rot="-3900000">
              <a:off x="619071" y="3054245"/>
              <a:ext cx="1439782" cy="694208"/>
            </a:xfrm>
            <a:prstGeom prst="rect">
              <a:avLst/>
            </a:prstGeom>
            <a:solidFill>
              <a:schemeClr val="bg1"/>
            </a:solid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Problemas de clientes</a:t>
              </a:r>
              <a:endParaRPr/>
            </a:p>
          </p:txBody>
        </p:sp>
        <p:sp>
          <p:nvSpPr>
            <p:cNvPr id="17" name="Google Shape;96;p1">
              <a:extLst>
                <a:ext uri="{FF2B5EF4-FFF2-40B4-BE49-F238E27FC236}">
                  <a16:creationId xmlns:a16="http://schemas.microsoft.com/office/drawing/2014/main" id="{E241DF55-04B5-65E6-2103-2F681F5F68AF}"/>
                </a:ext>
              </a:extLst>
            </p:cNvPr>
            <p:cNvSpPr/>
            <p:nvPr/>
          </p:nvSpPr>
          <p:spPr>
            <a:xfrm rot="-3900000">
              <a:off x="1520460"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7;p1">
              <a:extLst>
                <a:ext uri="{FF2B5EF4-FFF2-40B4-BE49-F238E27FC236}">
                  <a16:creationId xmlns:a16="http://schemas.microsoft.com/office/drawing/2014/main" id="{0ED2C100-10D5-959B-65BE-EB902D78452D}"/>
                </a:ext>
              </a:extLst>
            </p:cNvPr>
            <p:cNvSpPr/>
            <p:nvPr/>
          </p:nvSpPr>
          <p:spPr>
            <a:xfrm>
              <a:off x="2237886"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98;p1">
              <a:extLst>
                <a:ext uri="{FF2B5EF4-FFF2-40B4-BE49-F238E27FC236}">
                  <a16:creationId xmlns:a16="http://schemas.microsoft.com/office/drawing/2014/main" id="{855AF8C3-2261-695D-73CF-F63E66DA56E2}"/>
                </a:ext>
              </a:extLst>
            </p:cNvPr>
            <p:cNvSpPr/>
            <p:nvPr/>
          </p:nvSpPr>
          <p:spPr>
            <a:xfrm rot="-3900000">
              <a:off x="1414787" y="3054245"/>
              <a:ext cx="1439782" cy="694208"/>
            </a:xfrm>
            <a:prstGeom prst="rect">
              <a:avLst/>
            </a:prstGeom>
            <a:solidFill>
              <a:srgbClr val="E1EF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9;p1">
              <a:extLst>
                <a:ext uri="{FF2B5EF4-FFF2-40B4-BE49-F238E27FC236}">
                  <a16:creationId xmlns:a16="http://schemas.microsoft.com/office/drawing/2014/main" id="{E6B702B9-FBC0-E876-020B-523CCF3F3AA5}"/>
                </a:ext>
              </a:extLst>
            </p:cNvPr>
            <p:cNvSpPr txBox="1"/>
            <p:nvPr/>
          </p:nvSpPr>
          <p:spPr>
            <a:xfrm rot="-3900000">
              <a:off x="1414787" y="3054245"/>
              <a:ext cx="1439782" cy="694208"/>
            </a:xfrm>
            <a:prstGeom prst="rect">
              <a:avLst/>
            </a:prstGeom>
            <a:solidFill>
              <a:schemeClr val="bg1"/>
            </a:solid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dirty="0">
                  <a:solidFill>
                    <a:schemeClr val="dk1"/>
                  </a:solidFill>
                  <a:latin typeface="Arial"/>
                  <a:ea typeface="Arial"/>
                  <a:cs typeface="Arial"/>
                  <a:sym typeface="Arial"/>
                </a:rPr>
                <a:t>Productos y Servicios</a:t>
              </a:r>
              <a:endParaRPr dirty="0"/>
            </a:p>
          </p:txBody>
        </p:sp>
        <p:sp>
          <p:nvSpPr>
            <p:cNvPr id="28" name="Google Shape;100;p1">
              <a:extLst>
                <a:ext uri="{FF2B5EF4-FFF2-40B4-BE49-F238E27FC236}">
                  <a16:creationId xmlns:a16="http://schemas.microsoft.com/office/drawing/2014/main" id="{CF17318F-5C03-0838-73E0-A5FD1D455CF5}"/>
                </a:ext>
              </a:extLst>
            </p:cNvPr>
            <p:cNvSpPr/>
            <p:nvPr/>
          </p:nvSpPr>
          <p:spPr>
            <a:xfrm rot="-3900000">
              <a:off x="2316176"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01;p1">
              <a:extLst>
                <a:ext uri="{FF2B5EF4-FFF2-40B4-BE49-F238E27FC236}">
                  <a16:creationId xmlns:a16="http://schemas.microsoft.com/office/drawing/2014/main" id="{1B65E923-F946-BDAC-A987-A0520501F2C1}"/>
                </a:ext>
              </a:extLst>
            </p:cNvPr>
            <p:cNvSpPr/>
            <p:nvPr/>
          </p:nvSpPr>
          <p:spPr>
            <a:xfrm>
              <a:off x="3033709" y="1764992"/>
              <a:ext cx="1338896" cy="1338896"/>
            </a:xfrm>
            <a:prstGeom prst="donut">
              <a:avLst>
                <a:gd name="adj" fmla="val 2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02;p1">
              <a:extLst>
                <a:ext uri="{FF2B5EF4-FFF2-40B4-BE49-F238E27FC236}">
                  <a16:creationId xmlns:a16="http://schemas.microsoft.com/office/drawing/2014/main" id="{89E96AEC-C098-9D48-2408-191836026A38}"/>
                </a:ext>
              </a:extLst>
            </p:cNvPr>
            <p:cNvSpPr/>
            <p:nvPr/>
          </p:nvSpPr>
          <p:spPr>
            <a:xfrm rot="-3900000">
              <a:off x="3505475" y="673518"/>
              <a:ext cx="1664397" cy="80211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03;p1">
              <a:extLst>
                <a:ext uri="{FF2B5EF4-FFF2-40B4-BE49-F238E27FC236}">
                  <a16:creationId xmlns:a16="http://schemas.microsoft.com/office/drawing/2014/main" id="{9141462F-AFD7-4BC1-D7A5-CBD6643CCC2D}"/>
                </a:ext>
              </a:extLst>
            </p:cNvPr>
            <p:cNvSpPr txBox="1"/>
            <p:nvPr/>
          </p:nvSpPr>
          <p:spPr>
            <a:xfrm rot="-3900000">
              <a:off x="3505475" y="673518"/>
              <a:ext cx="1664397" cy="802110"/>
            </a:xfrm>
            <a:prstGeom prst="rect">
              <a:avLst/>
            </a:prstGeom>
            <a:solidFill>
              <a:schemeClr val="bg1"/>
            </a:solidFill>
            <a:ln>
              <a:solidFill>
                <a:schemeClr val="bg1"/>
              </a:solidFill>
            </a:ln>
          </p:spPr>
          <p:txBody>
            <a:bodyPr spcFirstLastPara="1" wrap="square" lIns="50800" tIns="0" rIns="0" bIns="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s-CO" sz="2000" b="0" i="0" u="none" strike="noStrike" cap="none" dirty="0">
                  <a:solidFill>
                    <a:schemeClr val="dk1"/>
                  </a:solidFill>
                  <a:latin typeface="Arial"/>
                  <a:ea typeface="Arial"/>
                  <a:cs typeface="Arial"/>
                  <a:sym typeface="Arial"/>
                </a:rPr>
                <a:t>Hallazgos y nuevas Hipótesis</a:t>
              </a:r>
              <a:endParaRPr dirty="0"/>
            </a:p>
          </p:txBody>
        </p:sp>
        <p:sp>
          <p:nvSpPr>
            <p:cNvPr id="32" name="Google Shape;104;p1">
              <a:extLst>
                <a:ext uri="{FF2B5EF4-FFF2-40B4-BE49-F238E27FC236}">
                  <a16:creationId xmlns:a16="http://schemas.microsoft.com/office/drawing/2014/main" id="{D4A7E805-6A55-0B26-B741-8A00664BA268}"/>
                </a:ext>
              </a:extLst>
            </p:cNvPr>
            <p:cNvSpPr/>
            <p:nvPr/>
          </p:nvSpPr>
          <p:spPr>
            <a:xfrm>
              <a:off x="4473456"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05;p1">
              <a:extLst>
                <a:ext uri="{FF2B5EF4-FFF2-40B4-BE49-F238E27FC236}">
                  <a16:creationId xmlns:a16="http://schemas.microsoft.com/office/drawing/2014/main" id="{B4464567-C1AA-331F-EBE6-D0DCAFB714EE}"/>
                </a:ext>
              </a:extLst>
            </p:cNvPr>
            <p:cNvSpPr/>
            <p:nvPr/>
          </p:nvSpPr>
          <p:spPr>
            <a:xfrm rot="-3900000">
              <a:off x="3650356" y="3054245"/>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06;p1">
              <a:extLst>
                <a:ext uri="{FF2B5EF4-FFF2-40B4-BE49-F238E27FC236}">
                  <a16:creationId xmlns:a16="http://schemas.microsoft.com/office/drawing/2014/main" id="{D5568536-A2B1-2CB3-F92D-0DAF5C18A294}"/>
                </a:ext>
              </a:extLst>
            </p:cNvPr>
            <p:cNvSpPr txBox="1"/>
            <p:nvPr/>
          </p:nvSpPr>
          <p:spPr>
            <a:xfrm rot="-3900000">
              <a:off x="3650356" y="3054245"/>
              <a:ext cx="1439782" cy="694208"/>
            </a:xfrm>
            <a:prstGeom prst="rect">
              <a:avLst/>
            </a:prstGeom>
            <a:no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Validación de Hallazgos</a:t>
              </a:r>
              <a:endParaRPr/>
            </a:p>
          </p:txBody>
        </p:sp>
        <p:sp>
          <p:nvSpPr>
            <p:cNvPr id="35" name="Google Shape;107;p1">
              <a:extLst>
                <a:ext uri="{FF2B5EF4-FFF2-40B4-BE49-F238E27FC236}">
                  <a16:creationId xmlns:a16="http://schemas.microsoft.com/office/drawing/2014/main" id="{4DDCFC28-C633-F1E9-42F9-F53C2811AA49}"/>
                </a:ext>
              </a:extLst>
            </p:cNvPr>
            <p:cNvSpPr/>
            <p:nvPr/>
          </p:nvSpPr>
          <p:spPr>
            <a:xfrm rot="-3900000">
              <a:off x="4551745"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08;p1">
              <a:extLst>
                <a:ext uri="{FF2B5EF4-FFF2-40B4-BE49-F238E27FC236}">
                  <a16:creationId xmlns:a16="http://schemas.microsoft.com/office/drawing/2014/main" id="{4D35046C-11DE-C1E2-9675-1A3573EC86DF}"/>
                </a:ext>
              </a:extLst>
            </p:cNvPr>
            <p:cNvSpPr/>
            <p:nvPr/>
          </p:nvSpPr>
          <p:spPr>
            <a:xfrm>
              <a:off x="5269171"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09;p1">
              <a:extLst>
                <a:ext uri="{FF2B5EF4-FFF2-40B4-BE49-F238E27FC236}">
                  <a16:creationId xmlns:a16="http://schemas.microsoft.com/office/drawing/2014/main" id="{615FE342-F100-1830-A308-1BB570D285B7}"/>
                </a:ext>
              </a:extLst>
            </p:cNvPr>
            <p:cNvSpPr/>
            <p:nvPr/>
          </p:nvSpPr>
          <p:spPr>
            <a:xfrm rot="-3900000">
              <a:off x="4446072" y="3054245"/>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0;p1">
              <a:extLst>
                <a:ext uri="{FF2B5EF4-FFF2-40B4-BE49-F238E27FC236}">
                  <a16:creationId xmlns:a16="http://schemas.microsoft.com/office/drawing/2014/main" id="{1DAE0C92-DF20-106F-2E31-05057BB74D19}"/>
                </a:ext>
              </a:extLst>
            </p:cNvPr>
            <p:cNvSpPr txBox="1"/>
            <p:nvPr/>
          </p:nvSpPr>
          <p:spPr>
            <a:xfrm rot="-3900000">
              <a:off x="4446072" y="3054245"/>
              <a:ext cx="1439782" cy="694208"/>
            </a:xfrm>
            <a:prstGeom prst="rect">
              <a:avLst/>
            </a:prstGeom>
            <a:no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Determinación Alternativas</a:t>
              </a:r>
              <a:endParaRPr/>
            </a:p>
          </p:txBody>
        </p:sp>
        <p:sp>
          <p:nvSpPr>
            <p:cNvPr id="39" name="Google Shape;111;p1">
              <a:extLst>
                <a:ext uri="{FF2B5EF4-FFF2-40B4-BE49-F238E27FC236}">
                  <a16:creationId xmlns:a16="http://schemas.microsoft.com/office/drawing/2014/main" id="{AA16129E-1E38-6248-7037-CDBE4F6D2C00}"/>
                </a:ext>
              </a:extLst>
            </p:cNvPr>
            <p:cNvSpPr/>
            <p:nvPr/>
          </p:nvSpPr>
          <p:spPr>
            <a:xfrm rot="-3900000">
              <a:off x="5347461"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2;p1">
              <a:extLst>
                <a:ext uri="{FF2B5EF4-FFF2-40B4-BE49-F238E27FC236}">
                  <a16:creationId xmlns:a16="http://schemas.microsoft.com/office/drawing/2014/main" id="{4C24FA75-423D-35E0-A41F-62116E2DEE18}"/>
                </a:ext>
              </a:extLst>
            </p:cNvPr>
            <p:cNvSpPr/>
            <p:nvPr/>
          </p:nvSpPr>
          <p:spPr>
            <a:xfrm>
              <a:off x="6064994" y="1764992"/>
              <a:ext cx="1338896" cy="1338896"/>
            </a:xfrm>
            <a:prstGeom prst="donut">
              <a:avLst>
                <a:gd name="adj" fmla="val 2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3;p1">
              <a:extLst>
                <a:ext uri="{FF2B5EF4-FFF2-40B4-BE49-F238E27FC236}">
                  <a16:creationId xmlns:a16="http://schemas.microsoft.com/office/drawing/2014/main" id="{20ACE62B-A190-630F-E992-E515D4C66EFD}"/>
                </a:ext>
              </a:extLst>
            </p:cNvPr>
            <p:cNvSpPr/>
            <p:nvPr/>
          </p:nvSpPr>
          <p:spPr>
            <a:xfrm rot="-3900000">
              <a:off x="6536761" y="673518"/>
              <a:ext cx="1664397" cy="80211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4;p1">
              <a:extLst>
                <a:ext uri="{FF2B5EF4-FFF2-40B4-BE49-F238E27FC236}">
                  <a16:creationId xmlns:a16="http://schemas.microsoft.com/office/drawing/2014/main" id="{DF27AE21-6891-B5C6-D7B9-0D791C4E6C8C}"/>
                </a:ext>
              </a:extLst>
            </p:cNvPr>
            <p:cNvSpPr txBox="1"/>
            <p:nvPr/>
          </p:nvSpPr>
          <p:spPr>
            <a:xfrm rot="-3900000">
              <a:off x="6536761" y="673518"/>
              <a:ext cx="1664397" cy="802110"/>
            </a:xfrm>
            <a:prstGeom prst="rect">
              <a:avLst/>
            </a:prstGeom>
            <a:noFill/>
            <a:ln>
              <a:noFill/>
            </a:ln>
          </p:spPr>
          <p:txBody>
            <a:bodyPr spcFirstLastPara="1" wrap="square" lIns="50800" tIns="0" rIns="0" bIns="0" anchor="ctr" anchorCtr="0">
              <a:noAutofit/>
            </a:bodyPr>
            <a:lstStyle/>
            <a:p>
              <a:pPr marL="0" marR="0" lvl="0" indent="0" algn="l" rtl="0">
                <a:lnSpc>
                  <a:spcPct val="90000"/>
                </a:lnSpc>
                <a:spcBef>
                  <a:spcPts val="0"/>
                </a:spcBef>
                <a:spcAft>
                  <a:spcPts val="0"/>
                </a:spcAft>
                <a:buClr>
                  <a:schemeClr val="dk1"/>
                </a:buClr>
                <a:buSzPts val="2000"/>
                <a:buFont typeface="Arial"/>
                <a:buNone/>
              </a:pPr>
              <a:r>
                <a:rPr lang="es-CO" sz="2000" b="0" i="0" u="none" strike="noStrike" cap="none">
                  <a:solidFill>
                    <a:schemeClr val="dk1"/>
                  </a:solidFill>
                  <a:latin typeface="Arial"/>
                  <a:ea typeface="Arial"/>
                  <a:cs typeface="Arial"/>
                  <a:sym typeface="Arial"/>
                </a:rPr>
                <a:t>Selección</a:t>
              </a:r>
              <a:endParaRPr/>
            </a:p>
          </p:txBody>
        </p:sp>
        <p:sp>
          <p:nvSpPr>
            <p:cNvPr id="43" name="Google Shape;115;p1">
              <a:extLst>
                <a:ext uri="{FF2B5EF4-FFF2-40B4-BE49-F238E27FC236}">
                  <a16:creationId xmlns:a16="http://schemas.microsoft.com/office/drawing/2014/main" id="{95925616-A24A-C108-EEEC-B9D2E30EAE33}"/>
                </a:ext>
              </a:extLst>
            </p:cNvPr>
            <p:cNvSpPr/>
            <p:nvPr/>
          </p:nvSpPr>
          <p:spPr>
            <a:xfrm>
              <a:off x="7504741"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6;p1">
              <a:extLst>
                <a:ext uri="{FF2B5EF4-FFF2-40B4-BE49-F238E27FC236}">
                  <a16:creationId xmlns:a16="http://schemas.microsoft.com/office/drawing/2014/main" id="{747771D6-CB59-07F9-5D9E-F8A650448673}"/>
                </a:ext>
              </a:extLst>
            </p:cNvPr>
            <p:cNvSpPr/>
            <p:nvPr/>
          </p:nvSpPr>
          <p:spPr>
            <a:xfrm rot="-3900000">
              <a:off x="6681642" y="3054245"/>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17;p1">
              <a:extLst>
                <a:ext uri="{FF2B5EF4-FFF2-40B4-BE49-F238E27FC236}">
                  <a16:creationId xmlns:a16="http://schemas.microsoft.com/office/drawing/2014/main" id="{9AA2FD0B-33A4-7C0C-8996-483039940545}"/>
                </a:ext>
              </a:extLst>
            </p:cNvPr>
            <p:cNvSpPr txBox="1"/>
            <p:nvPr/>
          </p:nvSpPr>
          <p:spPr>
            <a:xfrm rot="-3900000">
              <a:off x="6681642" y="3054245"/>
              <a:ext cx="1439782" cy="694208"/>
            </a:xfrm>
            <a:prstGeom prst="rect">
              <a:avLst/>
            </a:prstGeom>
            <a:no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Propuesta de Valor</a:t>
              </a:r>
              <a:endParaRPr/>
            </a:p>
          </p:txBody>
        </p:sp>
        <p:sp>
          <p:nvSpPr>
            <p:cNvPr id="46" name="Google Shape;118;p1">
              <a:extLst>
                <a:ext uri="{FF2B5EF4-FFF2-40B4-BE49-F238E27FC236}">
                  <a16:creationId xmlns:a16="http://schemas.microsoft.com/office/drawing/2014/main" id="{F198C9B6-D7D2-0E6D-9F87-EFF3F9DF229C}"/>
                </a:ext>
              </a:extLst>
            </p:cNvPr>
            <p:cNvSpPr/>
            <p:nvPr/>
          </p:nvSpPr>
          <p:spPr>
            <a:xfrm rot="-3900000">
              <a:off x="7583031"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9;p1">
              <a:extLst>
                <a:ext uri="{FF2B5EF4-FFF2-40B4-BE49-F238E27FC236}">
                  <a16:creationId xmlns:a16="http://schemas.microsoft.com/office/drawing/2014/main" id="{6FFC4ED7-FC46-0012-F301-53A78638490D}"/>
                </a:ext>
              </a:extLst>
            </p:cNvPr>
            <p:cNvSpPr/>
            <p:nvPr/>
          </p:nvSpPr>
          <p:spPr>
            <a:xfrm>
              <a:off x="8300457"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20;p1">
              <a:extLst>
                <a:ext uri="{FF2B5EF4-FFF2-40B4-BE49-F238E27FC236}">
                  <a16:creationId xmlns:a16="http://schemas.microsoft.com/office/drawing/2014/main" id="{9097F56E-5B09-6348-2120-96692DE67F06}"/>
                </a:ext>
              </a:extLst>
            </p:cNvPr>
            <p:cNvSpPr/>
            <p:nvPr/>
          </p:nvSpPr>
          <p:spPr>
            <a:xfrm rot="-3900000">
              <a:off x="7477357" y="3054245"/>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1;p1">
              <a:extLst>
                <a:ext uri="{FF2B5EF4-FFF2-40B4-BE49-F238E27FC236}">
                  <a16:creationId xmlns:a16="http://schemas.microsoft.com/office/drawing/2014/main" id="{706E98B7-B0F3-35F0-D44D-4EE3E5DD5360}"/>
                </a:ext>
              </a:extLst>
            </p:cNvPr>
            <p:cNvSpPr txBox="1"/>
            <p:nvPr/>
          </p:nvSpPr>
          <p:spPr>
            <a:xfrm rot="-3900000">
              <a:off x="7477357" y="3054245"/>
              <a:ext cx="1439782" cy="694208"/>
            </a:xfrm>
            <a:prstGeom prst="rect">
              <a:avLst/>
            </a:prstGeom>
            <a:no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Construcción de horizontes</a:t>
              </a:r>
              <a:endParaRPr/>
            </a:p>
          </p:txBody>
        </p:sp>
        <p:sp>
          <p:nvSpPr>
            <p:cNvPr id="50" name="Google Shape;122;p1">
              <a:extLst>
                <a:ext uri="{FF2B5EF4-FFF2-40B4-BE49-F238E27FC236}">
                  <a16:creationId xmlns:a16="http://schemas.microsoft.com/office/drawing/2014/main" id="{C285F08A-E958-814C-3C9D-09250B0E4845}"/>
                </a:ext>
              </a:extLst>
            </p:cNvPr>
            <p:cNvSpPr/>
            <p:nvPr/>
          </p:nvSpPr>
          <p:spPr>
            <a:xfrm rot="-3900000">
              <a:off x="8378746"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p1">
              <a:extLst>
                <a:ext uri="{FF2B5EF4-FFF2-40B4-BE49-F238E27FC236}">
                  <a16:creationId xmlns:a16="http://schemas.microsoft.com/office/drawing/2014/main" id="{90D6F0CB-1DC1-B809-7DF5-8185241EBA84}"/>
                </a:ext>
              </a:extLst>
            </p:cNvPr>
            <p:cNvSpPr/>
            <p:nvPr/>
          </p:nvSpPr>
          <p:spPr>
            <a:xfrm>
              <a:off x="9096172" y="2086954"/>
              <a:ext cx="694972" cy="694972"/>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4;p1">
              <a:extLst>
                <a:ext uri="{FF2B5EF4-FFF2-40B4-BE49-F238E27FC236}">
                  <a16:creationId xmlns:a16="http://schemas.microsoft.com/office/drawing/2014/main" id="{E4B5E5D6-6665-F0DD-1C2D-3B886422536D}"/>
                </a:ext>
              </a:extLst>
            </p:cNvPr>
            <p:cNvSpPr/>
            <p:nvPr/>
          </p:nvSpPr>
          <p:spPr>
            <a:xfrm rot="-3900000">
              <a:off x="8273073" y="3054245"/>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5;p1">
              <a:extLst>
                <a:ext uri="{FF2B5EF4-FFF2-40B4-BE49-F238E27FC236}">
                  <a16:creationId xmlns:a16="http://schemas.microsoft.com/office/drawing/2014/main" id="{7BEE44C6-313C-99E8-5D3A-5A63B386F235}"/>
                </a:ext>
              </a:extLst>
            </p:cNvPr>
            <p:cNvSpPr txBox="1"/>
            <p:nvPr/>
          </p:nvSpPr>
          <p:spPr>
            <a:xfrm rot="-3900000">
              <a:off x="8273073" y="3054245"/>
              <a:ext cx="1439782" cy="694208"/>
            </a:xfrm>
            <a:prstGeom prst="rect">
              <a:avLst/>
            </a:prstGeom>
            <a:noFill/>
            <a:ln>
              <a:noFill/>
            </a:ln>
          </p:spPr>
          <p:txBody>
            <a:bodyPr spcFirstLastPara="1" wrap="square" lIns="0" tIns="0" rIns="43175" bIns="0" anchor="ctr" anchorCtr="0">
              <a:noAutofit/>
            </a:bodyPr>
            <a:lstStyle/>
            <a:p>
              <a:pPr marL="0" marR="0" lvl="0" indent="0" algn="r" rtl="0">
                <a:lnSpc>
                  <a:spcPct val="90000"/>
                </a:lnSpc>
                <a:spcBef>
                  <a:spcPts val="0"/>
                </a:spcBef>
                <a:spcAft>
                  <a:spcPts val="0"/>
                </a:spcAft>
                <a:buClr>
                  <a:schemeClr val="dk1"/>
                </a:buClr>
                <a:buSzPts val="1700"/>
                <a:buFont typeface="Arial"/>
                <a:buNone/>
              </a:pPr>
              <a:r>
                <a:rPr lang="es-CO" sz="1700" b="0" i="0" u="none" strike="noStrike" cap="none">
                  <a:solidFill>
                    <a:schemeClr val="dk1"/>
                  </a:solidFill>
                  <a:latin typeface="Arial"/>
                  <a:ea typeface="Arial"/>
                  <a:cs typeface="Arial"/>
                  <a:sym typeface="Arial"/>
                </a:rPr>
                <a:t>Formulación de Experimentos</a:t>
              </a:r>
              <a:endParaRPr/>
            </a:p>
          </p:txBody>
        </p:sp>
        <p:sp>
          <p:nvSpPr>
            <p:cNvPr id="54" name="Google Shape;126;p1">
              <a:extLst>
                <a:ext uri="{FF2B5EF4-FFF2-40B4-BE49-F238E27FC236}">
                  <a16:creationId xmlns:a16="http://schemas.microsoft.com/office/drawing/2014/main" id="{729928F4-CAD0-F557-95B9-EC40F5E28C86}"/>
                </a:ext>
              </a:extLst>
            </p:cNvPr>
            <p:cNvSpPr/>
            <p:nvPr/>
          </p:nvSpPr>
          <p:spPr>
            <a:xfrm rot="-3900000">
              <a:off x="9174462" y="1120426"/>
              <a:ext cx="1439782" cy="69420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98685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3" name="Picture 72">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CuadroTexto 1">
            <a:extLst>
              <a:ext uri="{FF2B5EF4-FFF2-40B4-BE49-F238E27FC236}">
                <a16:creationId xmlns:a16="http://schemas.microsoft.com/office/drawing/2014/main" id="{A03F2634-79A8-4977-AC58-9DC5B714C71F}"/>
              </a:ext>
            </a:extLst>
          </p:cNvPr>
          <p:cNvSpPr txBox="1"/>
          <p:nvPr/>
        </p:nvSpPr>
        <p:spPr>
          <a:xfrm>
            <a:off x="202174" y="6439309"/>
            <a:ext cx="1802096"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badi" panose="020B0604020104020204" pitchFamily="34" charset="0"/>
                <a:ea typeface="Times New Roman" panose="02020603050405020304" pitchFamily="18" charset="0"/>
                <a:cs typeface="Times New Roman" panose="02020603050405020304" pitchFamily="18" charset="0"/>
              </a:rPr>
              <a:t>®Copyright. SYNKRON</a:t>
            </a:r>
            <a:endParaRPr kumimoji="0" lang="es-MX" sz="13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pic>
        <p:nvPicPr>
          <p:cNvPr id="13" name="Imagen 12" descr="Resultado de imagen para icono brujula">
            <a:extLst>
              <a:ext uri="{FF2B5EF4-FFF2-40B4-BE49-F238E27FC236}">
                <a16:creationId xmlns:a16="http://schemas.microsoft.com/office/drawing/2014/main" id="{4F0A4504-050F-42C8-A8E3-FF6BF40380A1}"/>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23319" t="22529" r="23256" b="28812"/>
          <a:stretch/>
        </p:blipFill>
        <p:spPr bwMode="auto">
          <a:xfrm>
            <a:off x="7707238" y="6465437"/>
            <a:ext cx="239149" cy="234729"/>
          </a:xfrm>
          <a:prstGeom prst="rect">
            <a:avLst/>
          </a:prstGeom>
          <a:noFill/>
          <a:ln>
            <a:noFill/>
          </a:ln>
          <a:extLst>
            <a:ext uri="{53640926-AAD7-44D8-BBD7-CCE9431645EC}">
              <a14:shadowObscured xmlns:a14="http://schemas.microsoft.com/office/drawing/2010/main"/>
            </a:ext>
          </a:extLst>
        </p:spPr>
      </p:pic>
      <p:sp>
        <p:nvSpPr>
          <p:cNvPr id="76802" name="Rectangle 2"/>
          <p:cNvSpPr>
            <a:spLocks noChangeArrowheads="1"/>
          </p:cNvSpPr>
          <p:nvPr/>
        </p:nvSpPr>
        <p:spPr bwMode="auto">
          <a:xfrm>
            <a:off x="2835087" y="1204752"/>
            <a:ext cx="6324235" cy="4298867"/>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FFFFFF"/>
                </a:solidFill>
                <a:effectLst/>
                <a:uLnTx/>
                <a:uFillTx/>
                <a:latin typeface="Calibri Light" panose="020F0302020204030204"/>
                <a:ea typeface="+mn-ea"/>
                <a:cs typeface="+mn-cs"/>
              </a:rPr>
              <a:t>“LA BASE PARA TOMAR BUENAS DECISIONES EN CUALQUIER NEGOCIO </a:t>
            </a:r>
            <a:r>
              <a:rPr lang="en-US" sz="2900" dirty="0">
                <a:solidFill>
                  <a:srgbClr val="FFFFFF"/>
                </a:solidFill>
                <a:latin typeface="Calibri Light" panose="020F0302020204030204"/>
              </a:rPr>
              <a:t>E</a:t>
            </a:r>
            <a:r>
              <a:rPr kumimoji="0" lang="en-US" sz="2900" b="0" i="0" u="none" strike="noStrike" kern="1200" cap="none" spc="0" normalizeH="0" baseline="0" noProof="0" dirty="0">
                <a:ln>
                  <a:noFill/>
                </a:ln>
                <a:solidFill>
                  <a:srgbClr val="FFFFFF"/>
                </a:solidFill>
                <a:effectLst/>
                <a:uLnTx/>
                <a:uFillTx/>
                <a:latin typeface="Calibri Light" panose="020F0302020204030204"/>
                <a:ea typeface="+mn-ea"/>
                <a:cs typeface="+mn-cs"/>
              </a:rPr>
              <a:t>S LA CALIDAD Y OPORTUNIDAD DE LA INFORMACION </a:t>
            </a:r>
            <a:r>
              <a:rPr kumimoji="0" lang="en-US" sz="2900" b="1" i="0" u="sng" strike="noStrike" kern="1200" cap="none" spc="0" normalizeH="0" baseline="0" noProof="0" dirty="0">
                <a:ln>
                  <a:noFill/>
                </a:ln>
                <a:solidFill>
                  <a:srgbClr val="FFFFFF"/>
                </a:solidFill>
                <a:effectLst/>
                <a:uLnTx/>
                <a:uFillTx/>
                <a:latin typeface="Calibri Light" panose="020F0302020204030204"/>
                <a:ea typeface="+mn-ea"/>
                <a:cs typeface="+mn-cs"/>
              </a:rPr>
              <a:t>RELEVANTE</a:t>
            </a:r>
            <a:r>
              <a:rPr kumimoji="0" lang="en-US" sz="2900" b="0" i="0" u="none" strike="noStrike" kern="1200" cap="none" spc="0" normalizeH="0" baseline="0" noProof="0" dirty="0">
                <a:ln>
                  <a:noFill/>
                </a:ln>
                <a:solidFill>
                  <a:srgbClr val="FFFFFF"/>
                </a:solidFill>
                <a:effectLst/>
                <a:uLnTx/>
                <a:uFillTx/>
                <a:latin typeface="Calibri Light" panose="020F0302020204030204"/>
                <a:ea typeface="+mn-ea"/>
                <a:cs typeface="+mn-cs"/>
              </a:rPr>
              <a:t>”</a:t>
            </a:r>
          </a:p>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FFFFFF"/>
                </a:solidFill>
                <a:effectLst/>
                <a:uLnTx/>
                <a:uFillTx/>
                <a:latin typeface="Calibri Light" panose="020F0302020204030204"/>
                <a:ea typeface="+mn-ea"/>
                <a:cs typeface="+mn-cs"/>
              </a:rPr>
              <a:t>Dick Ling + DDI</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lang="en-US" sz="2900" i="1" dirty="0">
                <a:solidFill>
                  <a:srgbClr val="FFFFFF"/>
                </a:solidFill>
                <a:latin typeface="Calibri Light" panose="020F0302020204030204"/>
              </a:rPr>
              <a:t>La RESILIENCIA / ADAPTACION </a:t>
            </a:r>
            <a:r>
              <a:rPr lang="en-US" sz="2900" i="1" dirty="0" err="1">
                <a:solidFill>
                  <a:srgbClr val="FFFFFF"/>
                </a:solidFill>
                <a:latin typeface="Calibri Light" panose="020F0302020204030204"/>
              </a:rPr>
              <a:t>inicia</a:t>
            </a:r>
            <a:r>
              <a:rPr lang="en-US" sz="2900" i="1" dirty="0">
                <a:solidFill>
                  <a:srgbClr val="FFFFFF"/>
                </a:solidFill>
                <a:latin typeface="Calibri Light" panose="020F0302020204030204"/>
              </a:rPr>
              <a:t> con </a:t>
            </a:r>
            <a:r>
              <a:rPr lang="en-US" sz="2900" i="1" dirty="0" err="1">
                <a:solidFill>
                  <a:srgbClr val="FFFFFF"/>
                </a:solidFill>
                <a:latin typeface="Calibri Light" panose="020F0302020204030204"/>
              </a:rPr>
              <a:t>tener</a:t>
            </a:r>
            <a:r>
              <a:rPr lang="en-US" sz="2900" i="1" dirty="0">
                <a:solidFill>
                  <a:srgbClr val="FFFFFF"/>
                </a:solidFill>
                <a:latin typeface="Calibri Light" panose="020F0302020204030204"/>
              </a:rPr>
              <a:t> la</a:t>
            </a:r>
            <a:r>
              <a:rPr kumimoji="0" lang="en-US" sz="2900" b="0" i="1" u="none" strike="noStrike" kern="1200" cap="none" spc="0" normalizeH="0" baseline="0" noProof="0" dirty="0">
                <a:ln>
                  <a:noFill/>
                </a:ln>
                <a:solidFill>
                  <a:srgbClr val="FFFFFF"/>
                </a:solidFill>
                <a:effectLst/>
                <a:uLnTx/>
                <a:uFillTx/>
                <a:latin typeface="Calibri Light" panose="020F0302020204030204"/>
                <a:ea typeface="+mn-ea"/>
                <a:cs typeface="+mn-cs"/>
              </a:rPr>
              <a:t> INFORMACION RELEVANTE!</a:t>
            </a:r>
          </a:p>
        </p:txBody>
      </p:sp>
      <p:pic>
        <p:nvPicPr>
          <p:cNvPr id="2" name="Picture 2" descr="Image result for Demand dRiven institute affiliate">
            <a:extLst>
              <a:ext uri="{FF2B5EF4-FFF2-40B4-BE49-F238E27FC236}">
                <a16:creationId xmlns:a16="http://schemas.microsoft.com/office/drawing/2014/main" id="{722E9255-6429-8E74-7F3E-82C3DD2CE29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descr="Imagen que contiene imágenes prediseñadas&#10;&#10;Descripción generada automáticamente">
            <a:extLst>
              <a:ext uri="{FF2B5EF4-FFF2-40B4-BE49-F238E27FC236}">
                <a16:creationId xmlns:a16="http://schemas.microsoft.com/office/drawing/2014/main" id="{7A0F966A-B707-D031-243F-069F4DED991E}"/>
              </a:ext>
            </a:extLst>
          </p:cNvPr>
          <p:cNvPicPr>
            <a:picLocks noChangeAspect="1"/>
          </p:cNvPicPr>
          <p:nvPr/>
        </p:nvPicPr>
        <p:blipFill>
          <a:blip r:embed="rId6"/>
          <a:stretch>
            <a:fillRect/>
          </a:stretch>
        </p:blipFill>
        <p:spPr>
          <a:xfrm>
            <a:off x="9442707" y="6210803"/>
            <a:ext cx="2393641" cy="444422"/>
          </a:xfrm>
          <a:prstGeom prst="rect">
            <a:avLst/>
          </a:prstGeom>
        </p:spPr>
      </p:pic>
      <p:sp>
        <p:nvSpPr>
          <p:cNvPr id="5" name="CuadroTexto 1">
            <a:extLst>
              <a:ext uri="{FF2B5EF4-FFF2-40B4-BE49-F238E27FC236}">
                <a16:creationId xmlns:a16="http://schemas.microsoft.com/office/drawing/2014/main" id="{B6DD819A-279F-F890-D099-81D76081DF2C}"/>
              </a:ext>
            </a:extLst>
          </p:cNvPr>
          <p:cNvSpPr txBox="1"/>
          <p:nvPr/>
        </p:nvSpPr>
        <p:spPr>
          <a:xfrm>
            <a:off x="8793122" y="6596342"/>
            <a:ext cx="3107506" cy="276999"/>
          </a:xfrm>
          <a:prstGeom prst="rect">
            <a:avLst/>
          </a:prstGeom>
          <a:noFill/>
        </p:spPr>
        <p:txBody>
          <a:bodyPr wrap="square" rtlCol="0">
            <a:spAutoFit/>
          </a:bodyPr>
          <a:lstStyle/>
          <a:p>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70C0"/>
                </a:solidFill>
                <a:latin typeface="Abadi" panose="020B0604020104020204" pitchFamily="34" charset="0"/>
                <a:cs typeface="Times New Roman" panose="02020603050405020304" pitchFamily="18" charset="0"/>
              </a:rPr>
              <a:t>your</a:t>
            </a:r>
            <a:r>
              <a:rPr lang="en-US" sz="12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2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200" dirty="0">
                <a:solidFill>
                  <a:srgbClr val="000000"/>
                </a:solidFill>
                <a:latin typeface="Abadi" panose="020B0604020104020204" pitchFamily="34" charset="0"/>
                <a:cs typeface="Arial" panose="020B0604020202020204" pitchFamily="34" charset="0"/>
              </a:rPr>
              <a:t> </a:t>
            </a:r>
            <a:r>
              <a:rPr lang="en-US" sz="12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200" dirty="0">
              <a:latin typeface="Times New Roman" panose="02020603050405020304" pitchFamily="18" charset="0"/>
              <a:ea typeface="Times New Roman" panose="02020603050405020304" pitchFamily="18" charset="0"/>
            </a:endParaRPr>
          </a:p>
        </p:txBody>
      </p:sp>
      <p:pic>
        <p:nvPicPr>
          <p:cNvPr id="6" name="Imagen 5" descr="Logotipo&#10;&#10;El contenido generado por IA puede ser incorrecto.">
            <a:extLst>
              <a:ext uri="{FF2B5EF4-FFF2-40B4-BE49-F238E27FC236}">
                <a16:creationId xmlns:a16="http://schemas.microsoft.com/office/drawing/2014/main" id="{8ACFE8E8-16EE-88BB-1D79-4EAF807D72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spTree>
    <p:extLst>
      <p:ext uri="{BB962C8B-B14F-4D97-AF65-F5344CB8AC3E}">
        <p14:creationId xmlns:p14="http://schemas.microsoft.com/office/powerpoint/2010/main" val="2546230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torre, azul, agua, grande&#10;&#10;Descripción generada automáticamente">
            <a:extLst>
              <a:ext uri="{FF2B5EF4-FFF2-40B4-BE49-F238E27FC236}">
                <a16:creationId xmlns:a16="http://schemas.microsoft.com/office/drawing/2014/main" id="{CFE3D765-7EC1-4AC4-ADF4-0EBC09B425A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889"/>
          <a:stretch/>
        </p:blipFill>
        <p:spPr>
          <a:xfrm>
            <a:off x="0" y="0"/>
            <a:ext cx="12192000" cy="6858000"/>
          </a:xfrm>
          <a:prstGeom prst="rect">
            <a:avLst/>
          </a:prstGeom>
        </p:spPr>
      </p:pic>
      <p:sp>
        <p:nvSpPr>
          <p:cNvPr id="2" name="Title 1"/>
          <p:cNvSpPr>
            <a:spLocks noGrp="1"/>
          </p:cNvSpPr>
          <p:nvPr>
            <p:ph type="title"/>
          </p:nvPr>
        </p:nvSpPr>
        <p:spPr>
          <a:xfrm>
            <a:off x="0" y="47505"/>
            <a:ext cx="12192000" cy="950022"/>
          </a:xfrm>
        </p:spPr>
        <p:txBody>
          <a:bodyPr/>
          <a:lstStyle/>
          <a:p>
            <a:pPr algn="ctr"/>
            <a:r>
              <a:rPr lang="es-CO" b="1" dirty="0">
                <a:effectLst>
                  <a:outerShdw blurRad="38100" dist="38100" dir="2700000" algn="tl">
                    <a:srgbClr val="000000">
                      <a:alpha val="43137"/>
                    </a:srgbClr>
                  </a:outerShdw>
                </a:effectLst>
              </a:rPr>
              <a:t>LA INFORMACION RELEVANTE GUIA AL ROI</a:t>
            </a:r>
            <a:endParaRPr lang="en-US" b="1" dirty="0">
              <a:effectLst>
                <a:outerShdw blurRad="38100" dist="38100" dir="2700000" algn="tl">
                  <a:srgbClr val="000000">
                    <a:alpha val="43137"/>
                  </a:srgbClr>
                </a:outerShdw>
              </a:effectLst>
            </a:endParaRPr>
          </a:p>
        </p:txBody>
      </p:sp>
      <p:sp>
        <p:nvSpPr>
          <p:cNvPr id="54" name="Rectangle 53"/>
          <p:cNvSpPr/>
          <p:nvPr/>
        </p:nvSpPr>
        <p:spPr>
          <a:xfrm>
            <a:off x="2161695" y="2276304"/>
            <a:ext cx="9772948" cy="2369880"/>
          </a:xfrm>
          <a:prstGeom prst="rect">
            <a:avLst/>
          </a:prstGeom>
        </p:spPr>
        <p:txBody>
          <a:bodyPr wrap="square">
            <a:spAutoFit/>
          </a:bodyPr>
          <a:lstStyle/>
          <a:p>
            <a:pPr marL="571500" marR="0" lvl="0" indent="-57150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altLang="en-US" sz="2800" i="1" dirty="0">
                <a:solidFill>
                  <a:prstClr val="black"/>
                </a:solidFill>
                <a:latin typeface="Calibri" panose="020F0502020204030204"/>
              </a:rPr>
              <a:t>La </a:t>
            </a:r>
            <a:r>
              <a:rPr lang="en-US" altLang="en-US" sz="2800" b="1" i="1" dirty="0" err="1">
                <a:solidFill>
                  <a:prstClr val="black"/>
                </a:solidFill>
                <a:latin typeface="Calibri" panose="020F0502020204030204"/>
              </a:rPr>
              <a:t>variabilidad</a:t>
            </a:r>
            <a:r>
              <a:rPr lang="en-US" altLang="en-US" sz="2800" i="1" dirty="0">
                <a:solidFill>
                  <a:prstClr val="black"/>
                </a:solidFill>
                <a:latin typeface="Calibri" panose="020F0502020204030204"/>
              </a:rPr>
              <a:t> es </a:t>
            </a:r>
            <a:r>
              <a:rPr lang="en-US" altLang="en-US" sz="2800" i="1" dirty="0" err="1">
                <a:solidFill>
                  <a:prstClr val="black"/>
                </a:solidFill>
                <a:latin typeface="Calibri" panose="020F0502020204030204"/>
              </a:rPr>
              <a:t>el</a:t>
            </a:r>
            <a:r>
              <a:rPr lang="en-US" altLang="en-US" sz="2800" i="1" dirty="0">
                <a:solidFill>
                  <a:prstClr val="black"/>
                </a:solidFill>
                <a:latin typeface="Calibri" panose="020F0502020204030204"/>
              </a:rPr>
              <a:t> principal </a:t>
            </a:r>
            <a:r>
              <a:rPr lang="en-US" altLang="en-US" sz="2800" i="1" dirty="0" err="1">
                <a:solidFill>
                  <a:prstClr val="black"/>
                </a:solidFill>
                <a:latin typeface="Calibri" panose="020F0502020204030204"/>
              </a:rPr>
              <a:t>enemigo</a:t>
            </a:r>
            <a:r>
              <a:rPr lang="en-US" altLang="en-US" sz="2800" i="1" dirty="0">
                <a:solidFill>
                  <a:prstClr val="black"/>
                </a:solidFill>
                <a:latin typeface="Calibri" panose="020F0502020204030204"/>
              </a:rPr>
              <a:t> del </a:t>
            </a:r>
            <a:r>
              <a:rPr lang="en-US" altLang="en-US" sz="2800" i="1" dirty="0" err="1">
                <a:solidFill>
                  <a:prstClr val="black"/>
                </a:solidFill>
                <a:latin typeface="Calibri" panose="020F0502020204030204"/>
              </a:rPr>
              <a:t>flujo</a:t>
            </a:r>
            <a:r>
              <a:rPr lang="en-US" altLang="en-US" sz="2800" i="1" dirty="0">
                <a:solidFill>
                  <a:prstClr val="black"/>
                </a:solidFill>
                <a:latin typeface="Calibri" panose="020F0502020204030204"/>
              </a:rPr>
              <a:t>.</a:t>
            </a:r>
          </a:p>
          <a:p>
            <a:pPr marL="571500" marR="0" lvl="0" indent="-57150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alt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indent="-571500" algn="r">
              <a:buFont typeface="Wingdings" panose="05000000000000000000" pitchFamily="2" charset="2"/>
              <a:buChar char="ü"/>
              <a:defRPr/>
            </a:pP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Mantener</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alineados</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nuestros</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sub-</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sistemas</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y </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gestionar</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la </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variabilidad</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requiere</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1" i="1" u="none" strike="noStrike" kern="1200" cap="none" spc="0" normalizeH="0" baseline="0" noProof="0" dirty="0" err="1">
                <a:ln>
                  <a:noFill/>
                </a:ln>
                <a:solidFill>
                  <a:prstClr val="black"/>
                </a:solidFill>
                <a:effectLst/>
                <a:uLnTx/>
                <a:uFillTx/>
                <a:latin typeface="Calibri" panose="020F0502020204030204"/>
                <a:ea typeface="+mn-ea"/>
                <a:cs typeface="+mn-cs"/>
              </a:rPr>
              <a:t>visibilidad</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de la </a:t>
            </a:r>
            <a:r>
              <a:rPr kumimoji="0" lang="en-US" sz="3200" b="1" i="1" u="none" strike="noStrike" kern="1200" cap="none" spc="0" normalizeH="0" baseline="0" noProof="0" dirty="0" err="1">
                <a:ln>
                  <a:noFill/>
                </a:ln>
                <a:solidFill>
                  <a:prstClr val="black"/>
                </a:solidFill>
                <a:effectLst/>
                <a:uLnTx/>
                <a:uFillTx/>
                <a:latin typeface="Calibri" panose="020F0502020204030204"/>
                <a:ea typeface="+mn-ea"/>
                <a:cs typeface="+mn-cs"/>
              </a:rPr>
              <a:t>información</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1" i="1" u="none" strike="noStrike" kern="1200" cap="none" spc="0" normalizeH="0" baseline="0" noProof="0" dirty="0" err="1">
                <a:ln>
                  <a:noFill/>
                </a:ln>
                <a:solidFill>
                  <a:prstClr val="black"/>
                </a:solidFill>
                <a:effectLst/>
                <a:uLnTx/>
                <a:uFillTx/>
                <a:latin typeface="Calibri" panose="020F0502020204030204"/>
                <a:ea typeface="+mn-ea"/>
                <a:cs typeface="+mn-cs"/>
              </a:rPr>
              <a:t>relevante</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altLang="en-US" sz="2800" b="0"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p:grpSp>
        <p:nvGrpSpPr>
          <p:cNvPr id="11" name="Group 12">
            <a:extLst>
              <a:ext uri="{FF2B5EF4-FFF2-40B4-BE49-F238E27FC236}">
                <a16:creationId xmlns:a16="http://schemas.microsoft.com/office/drawing/2014/main" id="{60221DD7-64C5-44FC-98EB-296128911995}"/>
              </a:ext>
            </a:extLst>
          </p:cNvPr>
          <p:cNvGrpSpPr/>
          <p:nvPr/>
        </p:nvGrpSpPr>
        <p:grpSpPr>
          <a:xfrm>
            <a:off x="3007745" y="889872"/>
            <a:ext cx="8835457" cy="1031379"/>
            <a:chOff x="303450" y="1233702"/>
            <a:chExt cx="7628823" cy="953302"/>
          </a:xfrm>
        </p:grpSpPr>
        <p:sp>
          <p:nvSpPr>
            <p:cNvPr id="12" name="Text Box 3">
              <a:extLst>
                <a:ext uri="{FF2B5EF4-FFF2-40B4-BE49-F238E27FC236}">
                  <a16:creationId xmlns:a16="http://schemas.microsoft.com/office/drawing/2014/main" id="{0DA73E97-E79B-4549-A9B3-52AB1D48C853}"/>
                </a:ext>
              </a:extLst>
            </p:cNvPr>
            <p:cNvSpPr txBox="1">
              <a:spLocks noChangeArrowheads="1"/>
            </p:cNvSpPr>
            <p:nvPr/>
          </p:nvSpPr>
          <p:spPr bwMode="auto">
            <a:xfrm>
              <a:off x="303450" y="1459252"/>
              <a:ext cx="4441641" cy="540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r>
                <a:rPr kumimoji="0" lang="en-US" alt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Flujo</a:t>
              </a:r>
              <a:r>
                <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kumimoji="0" lang="en-US" alt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Velocidad</a:t>
              </a:r>
              <a:r>
                <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kumimoji="0" lang="en-US" alt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Caja</a:t>
              </a:r>
              <a:r>
                <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p>
          </p:txBody>
        </p:sp>
        <p:grpSp>
          <p:nvGrpSpPr>
            <p:cNvPr id="13" name="Group 4">
              <a:extLst>
                <a:ext uri="{FF2B5EF4-FFF2-40B4-BE49-F238E27FC236}">
                  <a16:creationId xmlns:a16="http://schemas.microsoft.com/office/drawing/2014/main" id="{75FAE8A8-03DB-4EFD-8A2E-27DC1BCC9EB5}"/>
                </a:ext>
              </a:extLst>
            </p:cNvPr>
            <p:cNvGrpSpPr>
              <a:grpSpLocks/>
            </p:cNvGrpSpPr>
            <p:nvPr/>
          </p:nvGrpSpPr>
          <p:grpSpPr bwMode="auto">
            <a:xfrm>
              <a:off x="4541205" y="1233702"/>
              <a:ext cx="2085241" cy="953302"/>
              <a:chOff x="1848" y="2528"/>
              <a:chExt cx="892" cy="503"/>
            </a:xfrm>
          </p:grpSpPr>
          <p:sp>
            <p:nvSpPr>
              <p:cNvPr id="15" name="Text Box 5">
                <a:extLst>
                  <a:ext uri="{FF2B5EF4-FFF2-40B4-BE49-F238E27FC236}">
                    <a16:creationId xmlns:a16="http://schemas.microsoft.com/office/drawing/2014/main" id="{E7B633AE-110B-4222-827D-C074FFBC52FE}"/>
                  </a:ext>
                </a:extLst>
              </p:cNvPr>
              <p:cNvSpPr txBox="1">
                <a:spLocks noChangeArrowheads="1"/>
              </p:cNvSpPr>
              <p:nvPr/>
            </p:nvSpPr>
            <p:spPr bwMode="auto">
              <a:xfrm>
                <a:off x="1984" y="2542"/>
                <a:ext cx="569"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Utilidad</a:t>
                </a:r>
                <a:endPar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6" name="Line 6">
                <a:extLst>
                  <a:ext uri="{FF2B5EF4-FFF2-40B4-BE49-F238E27FC236}">
                    <a16:creationId xmlns:a16="http://schemas.microsoft.com/office/drawing/2014/main" id="{C10A2085-2757-4DC9-B440-1E03EEF48FAA}"/>
                  </a:ext>
                </a:extLst>
              </p:cNvPr>
              <p:cNvSpPr>
                <a:spLocks noChangeShapeType="1"/>
              </p:cNvSpPr>
              <p:nvPr/>
            </p:nvSpPr>
            <p:spPr bwMode="auto">
              <a:xfrm>
                <a:off x="2001" y="2788"/>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Box 7">
                <a:extLst>
                  <a:ext uri="{FF2B5EF4-FFF2-40B4-BE49-F238E27FC236}">
                    <a16:creationId xmlns:a16="http://schemas.microsoft.com/office/drawing/2014/main" id="{BF798180-EF2B-4C94-B044-75C066F8242B}"/>
                  </a:ext>
                </a:extLst>
              </p:cNvPr>
              <p:cNvSpPr txBox="1">
                <a:spLocks noChangeArrowheads="1"/>
              </p:cNvSpPr>
              <p:nvPr/>
            </p:nvSpPr>
            <p:spPr bwMode="auto">
              <a:xfrm>
                <a:off x="1982" y="2746"/>
                <a:ext cx="647"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Inversión</a:t>
                </a:r>
                <a:endPar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8" name="Text Box 8">
                <a:extLst>
                  <a:ext uri="{FF2B5EF4-FFF2-40B4-BE49-F238E27FC236}">
                    <a16:creationId xmlns:a16="http://schemas.microsoft.com/office/drawing/2014/main" id="{CDA2DD2A-B66F-4A7E-B50C-17D7CF5A4959}"/>
                  </a:ext>
                </a:extLst>
              </p:cNvPr>
              <p:cNvSpPr txBox="1">
                <a:spLocks noChangeArrowheads="1"/>
              </p:cNvSpPr>
              <p:nvPr/>
            </p:nvSpPr>
            <p:spPr bwMode="auto">
              <a:xfrm>
                <a:off x="1848" y="2528"/>
                <a:ext cx="164"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6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p>
            </p:txBody>
          </p:sp>
          <p:sp>
            <p:nvSpPr>
              <p:cNvPr id="19" name="Text Box 9">
                <a:extLst>
                  <a:ext uri="{FF2B5EF4-FFF2-40B4-BE49-F238E27FC236}">
                    <a16:creationId xmlns:a16="http://schemas.microsoft.com/office/drawing/2014/main" id="{A17766EB-1C61-451E-B8CA-ED8C502CCAE5}"/>
                  </a:ext>
                </a:extLst>
              </p:cNvPr>
              <p:cNvSpPr txBox="1">
                <a:spLocks noChangeArrowheads="1"/>
              </p:cNvSpPr>
              <p:nvPr/>
            </p:nvSpPr>
            <p:spPr bwMode="auto">
              <a:xfrm>
                <a:off x="2576" y="2536"/>
                <a:ext cx="164"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6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p>
            </p:txBody>
          </p:sp>
        </p:grpSp>
        <p:sp>
          <p:nvSpPr>
            <p:cNvPr id="14" name="Text Box 10">
              <a:extLst>
                <a:ext uri="{FF2B5EF4-FFF2-40B4-BE49-F238E27FC236}">
                  <a16:creationId xmlns:a16="http://schemas.microsoft.com/office/drawing/2014/main" id="{799BF508-C9E3-4138-BCCB-B56477F493B3}"/>
                </a:ext>
              </a:extLst>
            </p:cNvPr>
            <p:cNvSpPr txBox="1">
              <a:spLocks noChangeArrowheads="1"/>
            </p:cNvSpPr>
            <p:nvPr/>
          </p:nvSpPr>
          <p:spPr bwMode="auto">
            <a:xfrm>
              <a:off x="6582017" y="1447878"/>
              <a:ext cx="1350256" cy="537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∆ROI</a:t>
              </a:r>
            </a:p>
          </p:txBody>
        </p:sp>
      </p:grpSp>
      <p:sp>
        <p:nvSpPr>
          <p:cNvPr id="24" name="Text Box 3">
            <a:extLst>
              <a:ext uri="{FF2B5EF4-FFF2-40B4-BE49-F238E27FC236}">
                <a16:creationId xmlns:a16="http://schemas.microsoft.com/office/drawing/2014/main" id="{08BB2397-AD72-4C1E-812A-05669085B6D4}"/>
              </a:ext>
            </a:extLst>
          </p:cNvPr>
          <p:cNvSpPr txBox="1">
            <a:spLocks noChangeArrowheads="1"/>
          </p:cNvSpPr>
          <p:nvPr/>
        </p:nvSpPr>
        <p:spPr bwMode="auto">
          <a:xfrm>
            <a:off x="6729191" y="4912691"/>
            <a:ext cx="41353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a:t>
            </a:r>
            <a:r>
              <a:rPr kumimoji="0" lang="en-US" alt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Arial" panose="020B0604020202020204" pitchFamily="34" charset="0"/>
              </a:rPr>
              <a:t>Variabilidad</a:t>
            </a:r>
            <a:r>
              <a:rPr kumimoji="0" lang="en-US" alt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 </a:t>
            </a:r>
            <a:r>
              <a:rPr kumimoji="0" lang="en-US" alt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 </a:t>
            </a:r>
          </a:p>
        </p:txBody>
      </p:sp>
      <p:sp>
        <p:nvSpPr>
          <p:cNvPr id="25" name="Text Box 10">
            <a:extLst>
              <a:ext uri="{FF2B5EF4-FFF2-40B4-BE49-F238E27FC236}">
                <a16:creationId xmlns:a16="http://schemas.microsoft.com/office/drawing/2014/main" id="{81B02BA5-CB1C-4F40-8402-32BEEE375173}"/>
              </a:ext>
            </a:extLst>
          </p:cNvPr>
          <p:cNvSpPr txBox="1">
            <a:spLocks noChangeArrowheads="1"/>
          </p:cNvSpPr>
          <p:nvPr/>
        </p:nvSpPr>
        <p:spPr bwMode="auto">
          <a:xfrm>
            <a:off x="10194678" y="4912690"/>
            <a:ext cx="1739964" cy="69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alibri" panose="020F0502020204030204" pitchFamily="34" charset="0"/>
                <a:cs typeface="Arial" panose="020B0604020202020204" pitchFamily="34" charset="0"/>
              </a:defRPr>
            </a:lvl1pPr>
            <a:lvl2pPr marL="742950" indent="-285750">
              <a:spcBef>
                <a:spcPct val="20000"/>
              </a:spcBef>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Char char="•"/>
              <a:defRPr sz="2400">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  ∆ROI</a:t>
            </a:r>
          </a:p>
        </p:txBody>
      </p:sp>
      <p:sp>
        <p:nvSpPr>
          <p:cNvPr id="26" name="Rectangle 57">
            <a:extLst>
              <a:ext uri="{FF2B5EF4-FFF2-40B4-BE49-F238E27FC236}">
                <a16:creationId xmlns:a16="http://schemas.microsoft.com/office/drawing/2014/main" id="{53D78B53-3383-4565-8257-7B1EF7A8A6CC}"/>
              </a:ext>
            </a:extLst>
          </p:cNvPr>
          <p:cNvSpPr/>
          <p:nvPr/>
        </p:nvSpPr>
        <p:spPr>
          <a:xfrm>
            <a:off x="3268502" y="4912689"/>
            <a:ext cx="3852337"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altLang="en-US" sz="4400" b="1"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US" altLang="en-US" sz="4400" b="1" i="0" u="none" strike="noStrike" kern="1200" cap="none" spc="0" normalizeH="0" baseline="0" noProof="0" dirty="0" err="1">
                <a:ln>
                  <a:noFill/>
                </a:ln>
                <a:solidFill>
                  <a:prstClr val="white"/>
                </a:solidFill>
                <a:effectLst/>
                <a:uLnTx/>
                <a:uFillTx/>
                <a:latin typeface="Calibri" panose="020F0502020204030204"/>
                <a:ea typeface="+mn-ea"/>
                <a:cs typeface="+mn-cs"/>
              </a:rPr>
              <a:t>Visibilidad</a:t>
            </a:r>
            <a:r>
              <a:rPr kumimoji="0" lang="en-US" altLang="en-US" sz="44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9" name="Picture 21">
            <a:extLst>
              <a:ext uri="{FF2B5EF4-FFF2-40B4-BE49-F238E27FC236}">
                <a16:creationId xmlns:a16="http://schemas.microsoft.com/office/drawing/2014/main" id="{23C4FFF2-DBF4-435A-AD2A-DCB086A05B40}"/>
              </a:ext>
            </a:extLst>
          </p:cNvPr>
          <p:cNvPicPr>
            <a:picLocks noChangeAspect="1"/>
          </p:cNvPicPr>
          <p:nvPr/>
        </p:nvPicPr>
        <p:blipFill>
          <a:blip r:embed="rId5"/>
          <a:stretch>
            <a:fillRect/>
          </a:stretch>
        </p:blipFill>
        <p:spPr>
          <a:xfrm>
            <a:off x="1223159" y="5041492"/>
            <a:ext cx="1249998" cy="998184"/>
          </a:xfrm>
          <a:prstGeom prst="rect">
            <a:avLst/>
          </a:prstGeom>
        </p:spPr>
      </p:pic>
      <p:sp>
        <p:nvSpPr>
          <p:cNvPr id="3" name="Rectángulo 2">
            <a:extLst>
              <a:ext uri="{FF2B5EF4-FFF2-40B4-BE49-F238E27FC236}">
                <a16:creationId xmlns:a16="http://schemas.microsoft.com/office/drawing/2014/main" id="{3CD9D0EC-4163-444D-82B2-20AE309D703A}"/>
              </a:ext>
            </a:extLst>
          </p:cNvPr>
          <p:cNvSpPr/>
          <p:nvPr/>
        </p:nvSpPr>
        <p:spPr>
          <a:xfrm>
            <a:off x="4370520" y="5551919"/>
            <a:ext cx="764666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1F1E"/>
                </a:solidFill>
                <a:effectLst/>
                <a:uLnTx/>
                <a:uFillTx/>
                <a:latin typeface="Calibri" panose="020F0502020204030204" pitchFamily="34" charset="0"/>
                <a:ea typeface="+mn-ea"/>
                <a:cs typeface="+mn-cs"/>
              </a:rPr>
              <a:t>Demand Driven Performance – Using Smart Metrics (Smith and Smith, McGraw-Hill, 2014)</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8" name="Imagen 27" descr="Imagen que contiene imágenes prediseñadas&#10;&#10;Descripción generada automáticamente">
            <a:extLst>
              <a:ext uri="{FF2B5EF4-FFF2-40B4-BE49-F238E27FC236}">
                <a16:creationId xmlns:a16="http://schemas.microsoft.com/office/drawing/2014/main" id="{3AE6C5A9-3EF3-4785-AB52-612D76E07942}"/>
              </a:ext>
            </a:extLst>
          </p:cNvPr>
          <p:cNvPicPr>
            <a:picLocks noChangeAspect="1"/>
          </p:cNvPicPr>
          <p:nvPr/>
        </p:nvPicPr>
        <p:blipFill>
          <a:blip r:embed="rId6"/>
          <a:stretch>
            <a:fillRect/>
          </a:stretch>
        </p:blipFill>
        <p:spPr>
          <a:xfrm>
            <a:off x="4402960" y="6236146"/>
            <a:ext cx="2353733" cy="437012"/>
          </a:xfrm>
          <a:prstGeom prst="rect">
            <a:avLst/>
          </a:prstGeom>
        </p:spPr>
      </p:pic>
      <p:pic>
        <p:nvPicPr>
          <p:cNvPr id="4" name="Imagen 3" descr="Logotipo&#10;&#10;El contenido generado por IA puede ser incorrecto.">
            <a:extLst>
              <a:ext uri="{FF2B5EF4-FFF2-40B4-BE49-F238E27FC236}">
                <a16:creationId xmlns:a16="http://schemas.microsoft.com/office/drawing/2014/main" id="{F8F9FE3A-1A05-BC50-91AF-82C725DE8B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49424" y="6128089"/>
            <a:ext cx="1245254" cy="758617"/>
          </a:xfrm>
          <a:prstGeom prst="rect">
            <a:avLst/>
          </a:prstGeom>
        </p:spPr>
      </p:pic>
    </p:spTree>
    <p:extLst>
      <p:ext uri="{BB962C8B-B14F-4D97-AF65-F5344CB8AC3E}">
        <p14:creationId xmlns:p14="http://schemas.microsoft.com/office/powerpoint/2010/main" val="379552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anim calcmode="lin" valueType="num">
                                      <p:cBhvr>
                                        <p:cTn id="8" dur="1000" fill="hold"/>
                                        <p:tgtEl>
                                          <p:spTgt spid="5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4">
                                            <p:txEl>
                                              <p:pRg st="2" end="2"/>
                                            </p:txEl>
                                          </p:spTgt>
                                        </p:tgtEl>
                                        <p:attrNameLst>
                                          <p:attrName>style.visibility</p:attrName>
                                        </p:attrNameLst>
                                      </p:cBhvr>
                                      <p:to>
                                        <p:strVal val="visible"/>
                                      </p:to>
                                    </p:set>
                                    <p:animEffect transition="in" filter="fade">
                                      <p:cBhvr>
                                        <p:cTn id="14" dur="1000"/>
                                        <p:tgtEl>
                                          <p:spTgt spid="54">
                                            <p:txEl>
                                              <p:pRg st="2" end="2"/>
                                            </p:txEl>
                                          </p:spTgt>
                                        </p:tgtEl>
                                      </p:cBhvr>
                                    </p:animEffect>
                                    <p:anim calcmode="lin" valueType="num">
                                      <p:cBhvr>
                                        <p:cTn id="15" dur="1000" fill="hold"/>
                                        <p:tgtEl>
                                          <p:spTgt spid="5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bldLvl="5"/>
      <p:bldP spid="24" grpId="0"/>
      <p:bldP spid="25" grpId="0"/>
      <p:bldP spid="2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Imagen 47" descr="Imagen que contiene torre, azul, agua, grande&#10;&#10;Descripción generada automáticamente">
            <a:extLst>
              <a:ext uri="{FF2B5EF4-FFF2-40B4-BE49-F238E27FC236}">
                <a16:creationId xmlns:a16="http://schemas.microsoft.com/office/drawing/2014/main" id="{4AA7FD56-7AD7-4C5C-8C69-9F8743EAC9E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889"/>
          <a:stretch/>
        </p:blipFill>
        <p:spPr>
          <a:xfrm>
            <a:off x="0" y="11575"/>
            <a:ext cx="12192000" cy="6858000"/>
          </a:xfrm>
          <a:prstGeom prst="rect">
            <a:avLst/>
          </a:prstGeom>
        </p:spPr>
      </p:pic>
      <p:sp>
        <p:nvSpPr>
          <p:cNvPr id="2" name="Title 1"/>
          <p:cNvSpPr>
            <a:spLocks noGrp="1"/>
          </p:cNvSpPr>
          <p:nvPr>
            <p:ph type="title"/>
          </p:nvPr>
        </p:nvSpPr>
        <p:spPr>
          <a:xfrm>
            <a:off x="0" y="47505"/>
            <a:ext cx="12192000" cy="950022"/>
          </a:xfrm>
        </p:spPr>
        <p:txBody>
          <a:bodyPr>
            <a:noAutofit/>
          </a:bodyPr>
          <a:lstStyle/>
          <a:p>
            <a:pPr algn="ctr"/>
            <a:r>
              <a:rPr lang="es-CO" sz="3200" b="1" dirty="0">
                <a:effectLst>
                  <a:outerShdw blurRad="38100" dist="38100" dir="2700000" algn="tl">
                    <a:srgbClr val="000000">
                      <a:alpha val="43137"/>
                    </a:srgbClr>
                  </a:outerShdw>
                </a:effectLst>
              </a:rPr>
              <a:t>COMO IDENTIFICAR OPORTUNAMENTE LOS CAMBIOS RELEVANTES?</a:t>
            </a:r>
            <a:endParaRPr lang="en-US" sz="3200" b="1" dirty="0">
              <a:effectLst>
                <a:outerShdw blurRad="38100" dist="38100" dir="2700000" algn="tl">
                  <a:srgbClr val="000000">
                    <a:alpha val="43137"/>
                  </a:srgbClr>
                </a:outerShdw>
              </a:effectLst>
            </a:endParaRPr>
          </a:p>
        </p:txBody>
      </p:sp>
      <p:pic>
        <p:nvPicPr>
          <p:cNvPr id="29" name="Picture 21">
            <a:extLst>
              <a:ext uri="{FF2B5EF4-FFF2-40B4-BE49-F238E27FC236}">
                <a16:creationId xmlns:a16="http://schemas.microsoft.com/office/drawing/2014/main" id="{23C4FFF2-DBF4-435A-AD2A-DCB086A05B40}"/>
              </a:ext>
            </a:extLst>
          </p:cNvPr>
          <p:cNvPicPr>
            <a:picLocks noChangeAspect="1"/>
          </p:cNvPicPr>
          <p:nvPr/>
        </p:nvPicPr>
        <p:blipFill>
          <a:blip r:embed="rId5"/>
          <a:stretch>
            <a:fillRect/>
          </a:stretch>
        </p:blipFill>
        <p:spPr>
          <a:xfrm>
            <a:off x="1150389" y="5631260"/>
            <a:ext cx="1249998" cy="998184"/>
          </a:xfrm>
          <a:prstGeom prst="rect">
            <a:avLst/>
          </a:prstGeom>
        </p:spPr>
      </p:pic>
      <p:sp>
        <p:nvSpPr>
          <p:cNvPr id="49" name="Rectangle 53">
            <a:extLst>
              <a:ext uri="{FF2B5EF4-FFF2-40B4-BE49-F238E27FC236}">
                <a16:creationId xmlns:a16="http://schemas.microsoft.com/office/drawing/2014/main" id="{99050C96-AB35-4F53-870E-6F4402A15756}"/>
              </a:ext>
            </a:extLst>
          </p:cNvPr>
          <p:cNvSpPr/>
          <p:nvPr/>
        </p:nvSpPr>
        <p:spPr>
          <a:xfrm>
            <a:off x="4930358" y="1426479"/>
            <a:ext cx="6872062" cy="4247317"/>
          </a:xfrm>
          <a:prstGeom prst="rect">
            <a:avLst/>
          </a:prstGeom>
        </p:spPr>
        <p:txBody>
          <a:bodyPr wrap="square">
            <a:spAutoFit/>
          </a:bodyPr>
          <a:lstStyle/>
          <a:p>
            <a:pPr marL="457200" marR="0" lvl="0" indent="-45720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Los </a:t>
            </a:r>
            <a:r>
              <a:rPr kumimoji="0" lang="en-US" altLang="en-US" sz="3000" b="1" i="1" u="none" strike="noStrike" kern="1200" cap="none" spc="0" normalizeH="0" baseline="0" noProof="0" dirty="0" err="1">
                <a:ln>
                  <a:noFill/>
                </a:ln>
                <a:solidFill>
                  <a:srgbClr val="FFFF00"/>
                </a:solidFill>
                <a:effectLst/>
                <a:uLnTx/>
                <a:uFillTx/>
                <a:latin typeface="Calibri" panose="020F0502020204030204"/>
                <a:ea typeface="+mn-ea"/>
                <a:cs typeface="+mn-cs"/>
              </a:rPr>
              <a:t>supuestos</a:t>
            </a: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 son la clave y </a:t>
            </a:r>
            <a:r>
              <a:rPr kumimoji="0" lang="en-US" altLang="en-US" sz="3000" b="1" i="1" u="none" strike="noStrike" kern="1200" cap="none" spc="0" normalizeH="0" baseline="0" noProof="0" dirty="0" err="1">
                <a:ln>
                  <a:noFill/>
                </a:ln>
                <a:solidFill>
                  <a:srgbClr val="FFFF00"/>
                </a:solidFill>
                <a:effectLst/>
                <a:uLnTx/>
                <a:uFillTx/>
                <a:latin typeface="Calibri" panose="020F0502020204030204"/>
                <a:ea typeface="+mn-ea"/>
                <a:cs typeface="+mn-cs"/>
              </a:rPr>
              <a:t>debemos</a:t>
            </a: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srgbClr val="FFFF00"/>
                </a:solidFill>
                <a:effectLst/>
                <a:uLnTx/>
                <a:uFillTx/>
                <a:latin typeface="Calibri" panose="020F0502020204030204"/>
                <a:ea typeface="+mn-ea"/>
                <a:cs typeface="+mn-cs"/>
              </a:rPr>
              <a:t>documentarlos</a:t>
            </a: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 y </a:t>
            </a:r>
            <a:r>
              <a:rPr kumimoji="0" lang="en-US" altLang="en-US" sz="3000" b="1" i="1" u="none" strike="noStrike" kern="1200" cap="none" spc="0" normalizeH="0" baseline="0" noProof="0" dirty="0" err="1">
                <a:ln>
                  <a:noFill/>
                </a:ln>
                <a:solidFill>
                  <a:srgbClr val="FFFF00"/>
                </a:solidFill>
                <a:effectLst/>
                <a:uLnTx/>
                <a:uFillTx/>
                <a:latin typeface="Calibri" panose="020F0502020204030204"/>
                <a:ea typeface="+mn-ea"/>
                <a:cs typeface="+mn-cs"/>
              </a:rPr>
              <a:t>hacerles</a:t>
            </a: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srgbClr val="FFFF00"/>
                </a:solidFill>
                <a:effectLst/>
                <a:uLnTx/>
                <a:uFillTx/>
                <a:latin typeface="Calibri" panose="020F0502020204030204"/>
                <a:ea typeface="+mn-ea"/>
                <a:cs typeface="+mn-cs"/>
              </a:rPr>
              <a:t>seguimiento</a:t>
            </a:r>
            <a:r>
              <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rPr>
              <a:t>!</a:t>
            </a:r>
          </a:p>
          <a:p>
            <a:pPr marL="457200" marR="0" lvl="0" indent="-45720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Para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guiar</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este</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proceso</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comunicación</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y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consenso</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transversal, se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conforma</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un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equipo</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transversal de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líderes</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de las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áreas</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clave para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identificar</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los</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cambios</a:t>
            </a:r>
            <a:r>
              <a:rPr kumimoji="0" lang="en-US" altLang="en-US" sz="3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altLang="en-US" sz="3000" b="1" i="1" u="none" strike="noStrike" kern="1200" cap="none" spc="0" normalizeH="0" baseline="0" noProof="0" dirty="0" err="1">
                <a:ln>
                  <a:noFill/>
                </a:ln>
                <a:solidFill>
                  <a:prstClr val="black"/>
                </a:solidFill>
                <a:effectLst/>
                <a:uLnTx/>
                <a:uFillTx/>
                <a:latin typeface="Calibri" panose="020F0502020204030204"/>
                <a:ea typeface="+mn-ea"/>
                <a:cs typeface="+mn-cs"/>
              </a:rPr>
              <a:t>relevantes</a:t>
            </a:r>
            <a:r>
              <a:rPr lang="en-US" altLang="en-US" sz="3000" b="1" i="1" dirty="0">
                <a:solidFill>
                  <a:prstClr val="black"/>
                </a:solidFill>
                <a:latin typeface="Calibri" panose="020F0502020204030204"/>
              </a:rPr>
              <a:t>, </a:t>
            </a:r>
            <a:r>
              <a:rPr lang="en-US" altLang="en-US" sz="3000" b="1" i="1" dirty="0" err="1">
                <a:solidFill>
                  <a:prstClr val="black"/>
                </a:solidFill>
                <a:latin typeface="Calibri" panose="020F0502020204030204"/>
              </a:rPr>
              <a:t>alinear</a:t>
            </a:r>
            <a:r>
              <a:rPr lang="en-US" altLang="en-US" sz="3000" b="1" i="1" dirty="0">
                <a:solidFill>
                  <a:prstClr val="black"/>
                </a:solidFill>
                <a:latin typeface="Calibri" panose="020F0502020204030204"/>
              </a:rPr>
              <a:t> la </a:t>
            </a:r>
            <a:r>
              <a:rPr lang="en-US" altLang="en-US" sz="3000" b="1" i="1" dirty="0" err="1">
                <a:solidFill>
                  <a:prstClr val="black"/>
                </a:solidFill>
                <a:latin typeface="Calibri" panose="020F0502020204030204"/>
              </a:rPr>
              <a:t>direccion</a:t>
            </a:r>
            <a:r>
              <a:rPr lang="en-US" altLang="en-US" sz="3000" b="1" i="1" dirty="0">
                <a:solidFill>
                  <a:prstClr val="black"/>
                </a:solidFill>
                <a:latin typeface="Calibri" panose="020F0502020204030204"/>
              </a:rPr>
              <a:t> de </a:t>
            </a:r>
            <a:r>
              <a:rPr lang="en-US" altLang="en-US" sz="3000" b="1" i="1" dirty="0" err="1">
                <a:solidFill>
                  <a:prstClr val="black"/>
                </a:solidFill>
                <a:latin typeface="Calibri" panose="020F0502020204030204"/>
              </a:rPr>
              <a:t>los</a:t>
            </a:r>
            <a:r>
              <a:rPr lang="en-US" altLang="en-US" sz="3000" b="1" i="1" dirty="0">
                <a:solidFill>
                  <a:prstClr val="black"/>
                </a:solidFill>
                <a:latin typeface="Calibri" panose="020F0502020204030204"/>
              </a:rPr>
              <a:t> </a:t>
            </a:r>
            <a:r>
              <a:rPr lang="en-US" altLang="en-US" sz="3000" b="1" i="1" dirty="0" err="1">
                <a:solidFill>
                  <a:prstClr val="black"/>
                </a:solidFill>
                <a:latin typeface="Calibri" panose="020F0502020204030204"/>
              </a:rPr>
              <a:t>diferentes</a:t>
            </a:r>
            <a:r>
              <a:rPr lang="en-US" altLang="en-US" sz="3000" b="1" i="1" dirty="0">
                <a:solidFill>
                  <a:prstClr val="black"/>
                </a:solidFill>
                <a:latin typeface="Calibri" panose="020F0502020204030204"/>
              </a:rPr>
              <a:t> </a:t>
            </a:r>
            <a:r>
              <a:rPr lang="en-US" altLang="en-US" sz="3000" b="1" i="1" dirty="0" err="1">
                <a:solidFill>
                  <a:prstClr val="black"/>
                </a:solidFill>
                <a:latin typeface="Calibri" panose="020F0502020204030204"/>
              </a:rPr>
              <a:t>áreas</a:t>
            </a:r>
            <a:r>
              <a:rPr lang="en-US" altLang="en-US" sz="3000" b="1" i="1" dirty="0">
                <a:solidFill>
                  <a:prstClr val="black"/>
                </a:solidFill>
                <a:latin typeface="Calibri" panose="020F0502020204030204"/>
              </a:rPr>
              <a:t> / </a:t>
            </a:r>
            <a:r>
              <a:rPr lang="en-US" altLang="en-US" sz="3000" b="1" i="1" dirty="0" err="1">
                <a:solidFill>
                  <a:prstClr val="black"/>
                </a:solidFill>
                <a:latin typeface="Calibri" panose="020F0502020204030204"/>
              </a:rPr>
              <a:t>procesos</a:t>
            </a:r>
            <a:r>
              <a:rPr lang="en-US" altLang="en-US" sz="3000" b="1" i="1" dirty="0">
                <a:solidFill>
                  <a:prstClr val="black"/>
                </a:solidFill>
                <a:latin typeface="Calibri" panose="020F0502020204030204"/>
              </a:rPr>
              <a:t> y </a:t>
            </a:r>
            <a:r>
              <a:rPr lang="en-US" altLang="en-US" sz="3000" b="1" i="1" dirty="0" err="1">
                <a:solidFill>
                  <a:prstClr val="black"/>
                </a:solidFill>
                <a:latin typeface="Calibri" panose="020F0502020204030204"/>
              </a:rPr>
              <a:t>guiar</a:t>
            </a:r>
            <a:r>
              <a:rPr lang="en-US" altLang="en-US" sz="3000" b="1" i="1" dirty="0">
                <a:solidFill>
                  <a:prstClr val="black"/>
                </a:solidFill>
                <a:latin typeface="Calibri" panose="020F0502020204030204"/>
              </a:rPr>
              <a:t> la </a:t>
            </a:r>
            <a:r>
              <a:rPr lang="en-US" altLang="en-US" sz="3000" b="1" i="1" dirty="0" err="1">
                <a:solidFill>
                  <a:prstClr val="black"/>
                </a:solidFill>
                <a:latin typeface="Calibri" panose="020F0502020204030204"/>
              </a:rPr>
              <a:t>adaptación</a:t>
            </a:r>
            <a:r>
              <a:rPr lang="en-US" altLang="en-US" sz="3000" b="1" i="1" dirty="0">
                <a:solidFill>
                  <a:prstClr val="black"/>
                </a:solidFill>
                <a:latin typeface="Calibri" panose="020F0502020204030204"/>
              </a:rPr>
              <a:t>.</a:t>
            </a:r>
            <a:endParaRPr kumimoji="0" lang="en-US" altLang="en-US" sz="3000" b="1" i="1"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50" name="Rectangle 16">
            <a:extLst>
              <a:ext uri="{FF2B5EF4-FFF2-40B4-BE49-F238E27FC236}">
                <a16:creationId xmlns:a16="http://schemas.microsoft.com/office/drawing/2014/main" id="{62EE2AA7-2414-4677-90A8-DBF2B9340867}"/>
              </a:ext>
            </a:extLst>
          </p:cNvPr>
          <p:cNvSpPr>
            <a:spLocks noChangeArrowheads="1"/>
          </p:cNvSpPr>
          <p:nvPr/>
        </p:nvSpPr>
        <p:spPr bwMode="auto">
          <a:xfrm>
            <a:off x="2407677" y="910444"/>
            <a:ext cx="849592"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733" b="1" i="0" u="none" strike="noStrike" kern="1200" cap="none" spc="0" normalizeH="0" baseline="0" noProof="0" dirty="0">
                <a:ln>
                  <a:noFill/>
                </a:ln>
                <a:solidFill>
                  <a:srgbClr val="063DE8"/>
                </a:solidFill>
                <a:effectLst/>
                <a:uLnTx/>
                <a:uFillTx/>
                <a:latin typeface="Trebuchet MS" pitchFamily="34" charset="0"/>
                <a:ea typeface="+mn-ea"/>
                <a:cs typeface="+mn-cs"/>
              </a:rPr>
              <a:t>Rational</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1" name="Rectangle 17">
            <a:extLst>
              <a:ext uri="{FF2B5EF4-FFF2-40B4-BE49-F238E27FC236}">
                <a16:creationId xmlns:a16="http://schemas.microsoft.com/office/drawing/2014/main" id="{F8FB87CE-7471-4003-927E-C88DE736F00C}"/>
              </a:ext>
            </a:extLst>
          </p:cNvPr>
          <p:cNvSpPr>
            <a:spLocks noChangeArrowheads="1"/>
          </p:cNvSpPr>
          <p:nvPr/>
        </p:nvSpPr>
        <p:spPr bwMode="auto">
          <a:xfrm>
            <a:off x="271958" y="818370"/>
            <a:ext cx="4375149" cy="398463"/>
          </a:xfrm>
          <a:prstGeom prst="rect">
            <a:avLst/>
          </a:prstGeom>
          <a:solidFill>
            <a:srgbClr val="99CCFF"/>
          </a:solidFill>
          <a:ln w="11176">
            <a:solidFill>
              <a:srgbClr val="000000"/>
            </a:solid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Rectangle 18">
            <a:extLst>
              <a:ext uri="{FF2B5EF4-FFF2-40B4-BE49-F238E27FC236}">
                <a16:creationId xmlns:a16="http://schemas.microsoft.com/office/drawing/2014/main" id="{0D26B303-ED24-4C90-9837-0F0FACB31E56}"/>
              </a:ext>
            </a:extLst>
          </p:cNvPr>
          <p:cNvSpPr>
            <a:spLocks noChangeArrowheads="1"/>
          </p:cNvSpPr>
          <p:nvPr/>
        </p:nvSpPr>
        <p:spPr bwMode="auto">
          <a:xfrm>
            <a:off x="183058" y="888217"/>
            <a:ext cx="4402821"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GB" altLang="en-US" sz="1733" b="1" i="0" u="none" strike="noStrike" kern="1200" cap="none" spc="0" normalizeH="0" baseline="0" noProof="0" dirty="0">
                <a:ln>
                  <a:noFill/>
                </a:ln>
                <a:solidFill>
                  <a:srgbClr val="000000"/>
                </a:solidFill>
                <a:effectLst/>
                <a:uLnTx/>
                <a:uFillTx/>
                <a:latin typeface="Trebuchet MS" pitchFamily="34" charset="0"/>
                <a:ea typeface="+mn-ea"/>
                <a:cs typeface="+mn-cs"/>
              </a:rPr>
              <a:t>‘Product’</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3" name="Rectangle 20">
            <a:extLst>
              <a:ext uri="{FF2B5EF4-FFF2-40B4-BE49-F238E27FC236}">
                <a16:creationId xmlns:a16="http://schemas.microsoft.com/office/drawing/2014/main" id="{9F690A5E-AF8C-4CF6-A484-034D0366DFAD}"/>
              </a:ext>
            </a:extLst>
          </p:cNvPr>
          <p:cNvSpPr>
            <a:spLocks noChangeArrowheads="1"/>
          </p:cNvSpPr>
          <p:nvPr/>
        </p:nvSpPr>
        <p:spPr bwMode="auto">
          <a:xfrm>
            <a:off x="1505977" y="1264458"/>
            <a:ext cx="3074560"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I do not believe that the change will</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5" name="Rectangle 21">
            <a:extLst>
              <a:ext uri="{FF2B5EF4-FFF2-40B4-BE49-F238E27FC236}">
                <a16:creationId xmlns:a16="http://schemas.microsoft.com/office/drawing/2014/main" id="{87581B3D-4430-4226-B37B-1D75FE185023}"/>
              </a:ext>
            </a:extLst>
          </p:cNvPr>
          <p:cNvSpPr>
            <a:spLocks noChangeArrowheads="1"/>
          </p:cNvSpPr>
          <p:nvPr/>
        </p:nvSpPr>
        <p:spPr bwMode="auto">
          <a:xfrm>
            <a:off x="1505976" y="1427970"/>
            <a:ext cx="2866169"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actually reduce transaction costs!</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6" name="Rectangle 22">
            <a:extLst>
              <a:ext uri="{FF2B5EF4-FFF2-40B4-BE49-F238E27FC236}">
                <a16:creationId xmlns:a16="http://schemas.microsoft.com/office/drawing/2014/main" id="{03F40F17-D5DA-483A-803F-55289C66BCA0}"/>
              </a:ext>
            </a:extLst>
          </p:cNvPr>
          <p:cNvSpPr>
            <a:spLocks noChangeArrowheads="1"/>
          </p:cNvSpPr>
          <p:nvPr/>
        </p:nvSpPr>
        <p:spPr bwMode="auto">
          <a:xfrm>
            <a:off x="1505976" y="1589895"/>
            <a:ext cx="2931893"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How will the shared service centre</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7" name="Rectangle 23">
            <a:extLst>
              <a:ext uri="{FF2B5EF4-FFF2-40B4-BE49-F238E27FC236}">
                <a16:creationId xmlns:a16="http://schemas.microsoft.com/office/drawing/2014/main" id="{8EE0C608-A117-40EF-8F96-3E7C3124FA1A}"/>
              </a:ext>
            </a:extLst>
          </p:cNvPr>
          <p:cNvSpPr>
            <a:spLocks noChangeArrowheads="1"/>
          </p:cNvSpPr>
          <p:nvPr/>
        </p:nvSpPr>
        <p:spPr bwMode="auto">
          <a:xfrm>
            <a:off x="1505977" y="1913745"/>
            <a:ext cx="3084178"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I can not see how our customers will</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8" name="Rectangle 24">
            <a:extLst>
              <a:ext uri="{FF2B5EF4-FFF2-40B4-BE49-F238E27FC236}">
                <a16:creationId xmlns:a16="http://schemas.microsoft.com/office/drawing/2014/main" id="{7BA3DF57-05AE-42BE-83E2-363B3CA34EE3}"/>
              </a:ext>
            </a:extLst>
          </p:cNvPr>
          <p:cNvSpPr>
            <a:spLocks noChangeArrowheads="1"/>
          </p:cNvSpPr>
          <p:nvPr/>
        </p:nvSpPr>
        <p:spPr bwMode="auto">
          <a:xfrm>
            <a:off x="1505977" y="2077258"/>
            <a:ext cx="2156039"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be served better this way</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59" name="Rectangle 25">
            <a:extLst>
              <a:ext uri="{FF2B5EF4-FFF2-40B4-BE49-F238E27FC236}">
                <a16:creationId xmlns:a16="http://schemas.microsoft.com/office/drawing/2014/main" id="{CC127A59-B566-4C50-BBB7-F8C2C5BF579C}"/>
              </a:ext>
            </a:extLst>
          </p:cNvPr>
          <p:cNvSpPr>
            <a:spLocks noChangeArrowheads="1"/>
          </p:cNvSpPr>
          <p:nvPr/>
        </p:nvSpPr>
        <p:spPr bwMode="auto">
          <a:xfrm>
            <a:off x="1541955" y="2239183"/>
            <a:ext cx="1393010"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467" b="0" i="0" u="none" strike="noStrike" kern="1200" cap="none" spc="0" normalizeH="0" baseline="0" noProof="0" dirty="0">
                <a:ln>
                  <a:noFill/>
                </a:ln>
                <a:solidFill>
                  <a:srgbClr val="063DE8"/>
                </a:solidFill>
                <a:effectLst/>
                <a:uLnTx/>
                <a:uFillTx/>
                <a:latin typeface="Trebuchet MS" pitchFamily="34" charset="0"/>
                <a:ea typeface="+mn-ea"/>
                <a:cs typeface="+mn-cs"/>
              </a:rPr>
              <a:t>Is this ‘do-able’?</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60" name="Rectangle 26">
            <a:extLst>
              <a:ext uri="{FF2B5EF4-FFF2-40B4-BE49-F238E27FC236}">
                <a16:creationId xmlns:a16="http://schemas.microsoft.com/office/drawing/2014/main" id="{A81D6CF2-A2F9-49D1-AC30-74752FED69C5}"/>
              </a:ext>
            </a:extLst>
          </p:cNvPr>
          <p:cNvSpPr>
            <a:spLocks noChangeArrowheads="1"/>
          </p:cNvSpPr>
          <p:nvPr/>
        </p:nvSpPr>
        <p:spPr bwMode="auto">
          <a:xfrm>
            <a:off x="271958" y="1197781"/>
            <a:ext cx="4375152" cy="1249363"/>
          </a:xfrm>
          <a:prstGeom prst="rect">
            <a:avLst/>
          </a:prstGeom>
          <a:solidFill>
            <a:srgbClr val="FFFFFF"/>
          </a:solidFill>
          <a:ln w="11113">
            <a:solidFill>
              <a:srgbClr val="000000"/>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27">
            <a:extLst>
              <a:ext uri="{FF2B5EF4-FFF2-40B4-BE49-F238E27FC236}">
                <a16:creationId xmlns:a16="http://schemas.microsoft.com/office/drawing/2014/main" id="{E03FB1BB-B422-433A-988D-6C882AE1B40A}"/>
              </a:ext>
            </a:extLst>
          </p:cNvPr>
          <p:cNvSpPr>
            <a:spLocks noChangeArrowheads="1"/>
          </p:cNvSpPr>
          <p:nvPr/>
        </p:nvSpPr>
        <p:spPr bwMode="auto">
          <a:xfrm>
            <a:off x="271958" y="1216831"/>
            <a:ext cx="443653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New Product Introduction</a:t>
            </a:r>
          </a:p>
          <a:p>
            <a:pPr marL="457200" marR="0" lvl="1"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Launch, Ramp-up</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New Product Development</a:t>
            </a:r>
          </a:p>
          <a:p>
            <a:pPr marL="457200" marR="0" lvl="1"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Prototypes/Trials, Market Research, Technology development</a:t>
            </a:r>
          </a:p>
        </p:txBody>
      </p:sp>
      <p:sp>
        <p:nvSpPr>
          <p:cNvPr id="62" name="Rectangle 28">
            <a:extLst>
              <a:ext uri="{FF2B5EF4-FFF2-40B4-BE49-F238E27FC236}">
                <a16:creationId xmlns:a16="http://schemas.microsoft.com/office/drawing/2014/main" id="{33F316E8-0781-4FD6-A0D4-B61073E241D0}"/>
              </a:ext>
            </a:extLst>
          </p:cNvPr>
          <p:cNvSpPr>
            <a:spLocks noChangeArrowheads="1"/>
          </p:cNvSpPr>
          <p:nvPr/>
        </p:nvSpPr>
        <p:spPr bwMode="auto">
          <a:xfrm>
            <a:off x="263489" y="2459845"/>
            <a:ext cx="4419600" cy="398463"/>
          </a:xfrm>
          <a:prstGeom prst="rect">
            <a:avLst/>
          </a:prstGeom>
          <a:solidFill>
            <a:srgbClr val="99CCFF"/>
          </a:solidFill>
          <a:ln w="11176">
            <a:solidFill>
              <a:srgbClr val="000000"/>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29">
            <a:extLst>
              <a:ext uri="{FF2B5EF4-FFF2-40B4-BE49-F238E27FC236}">
                <a16:creationId xmlns:a16="http://schemas.microsoft.com/office/drawing/2014/main" id="{B416693A-B681-45E1-A05F-43E240F6A965}"/>
              </a:ext>
            </a:extLst>
          </p:cNvPr>
          <p:cNvSpPr>
            <a:spLocks noChangeArrowheads="1"/>
          </p:cNvSpPr>
          <p:nvPr/>
        </p:nvSpPr>
        <p:spPr bwMode="auto">
          <a:xfrm>
            <a:off x="2045725" y="2556681"/>
            <a:ext cx="820738"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733" b="1" i="0" u="none" strike="noStrike" kern="1200" cap="none" spc="0" normalizeH="0" baseline="0" noProof="0" dirty="0">
                <a:ln>
                  <a:noFill/>
                </a:ln>
                <a:solidFill>
                  <a:srgbClr val="000000"/>
                </a:solidFill>
                <a:effectLst/>
                <a:uLnTx/>
                <a:uFillTx/>
                <a:latin typeface="Trebuchet MS" pitchFamily="34" charset="0"/>
                <a:ea typeface="+mn-ea"/>
                <a:cs typeface="+mn-cs"/>
              </a:rPr>
              <a:t>Internal</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64" name="Rectangle 30">
            <a:extLst>
              <a:ext uri="{FF2B5EF4-FFF2-40B4-BE49-F238E27FC236}">
                <a16:creationId xmlns:a16="http://schemas.microsoft.com/office/drawing/2014/main" id="{48799DF9-4FF6-4D3E-A4F8-BD04B8DB178F}"/>
              </a:ext>
            </a:extLst>
          </p:cNvPr>
          <p:cNvSpPr>
            <a:spLocks noChangeArrowheads="1"/>
          </p:cNvSpPr>
          <p:nvPr/>
        </p:nvSpPr>
        <p:spPr bwMode="auto">
          <a:xfrm>
            <a:off x="265608" y="2839257"/>
            <a:ext cx="4417484" cy="1557339"/>
          </a:xfrm>
          <a:prstGeom prst="rect">
            <a:avLst/>
          </a:prstGeom>
          <a:solidFill>
            <a:srgbClr val="FFFFFF"/>
          </a:solidFill>
          <a:ln w="11113">
            <a:solidFill>
              <a:srgbClr val="000000"/>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tangle 31">
            <a:extLst>
              <a:ext uri="{FF2B5EF4-FFF2-40B4-BE49-F238E27FC236}">
                <a16:creationId xmlns:a16="http://schemas.microsoft.com/office/drawing/2014/main" id="{760AB162-57E1-42AD-ACD5-CED891F0FA96}"/>
              </a:ext>
            </a:extLst>
          </p:cNvPr>
          <p:cNvSpPr>
            <a:spLocks noChangeArrowheads="1"/>
          </p:cNvSpPr>
          <p:nvPr/>
        </p:nvSpPr>
        <p:spPr bwMode="auto">
          <a:xfrm>
            <a:off x="375673" y="2885293"/>
            <a:ext cx="425873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Process Development</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Improvement Projects – flow, quality, etc.</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Capital Investment</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Infrastructure changes</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Source of supply/siting decisions</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a:ea typeface="+mn-ea"/>
                <a:cs typeface="+mn-cs"/>
              </a:rPr>
              <a:t>Supply/Value Network changes/ reconfigurations</a:t>
            </a:r>
            <a:endParaRPr kumimoji="0" lang="en-GB" alt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Rectangle 37">
            <a:extLst>
              <a:ext uri="{FF2B5EF4-FFF2-40B4-BE49-F238E27FC236}">
                <a16:creationId xmlns:a16="http://schemas.microsoft.com/office/drawing/2014/main" id="{06DADA4C-6C43-4ED2-8594-83148FD5A67C}"/>
              </a:ext>
            </a:extLst>
          </p:cNvPr>
          <p:cNvSpPr>
            <a:spLocks noChangeArrowheads="1"/>
          </p:cNvSpPr>
          <p:nvPr/>
        </p:nvSpPr>
        <p:spPr bwMode="auto">
          <a:xfrm>
            <a:off x="265607" y="4423582"/>
            <a:ext cx="4417483" cy="398463"/>
          </a:xfrm>
          <a:prstGeom prst="rect">
            <a:avLst/>
          </a:prstGeom>
          <a:solidFill>
            <a:srgbClr val="99CCFF"/>
          </a:solidFill>
          <a:ln w="11176">
            <a:solidFill>
              <a:srgbClr val="000000"/>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Rectangle 38">
            <a:extLst>
              <a:ext uri="{FF2B5EF4-FFF2-40B4-BE49-F238E27FC236}">
                <a16:creationId xmlns:a16="http://schemas.microsoft.com/office/drawing/2014/main" id="{BE74FA4B-7E6E-4D5B-95DD-F0EC01B75815}"/>
              </a:ext>
            </a:extLst>
          </p:cNvPr>
          <p:cNvSpPr>
            <a:spLocks noChangeArrowheads="1"/>
          </p:cNvSpPr>
          <p:nvPr/>
        </p:nvSpPr>
        <p:spPr bwMode="auto">
          <a:xfrm>
            <a:off x="1626624" y="4507717"/>
            <a:ext cx="876843"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733" b="1" i="0" u="none" strike="noStrike" kern="1200" cap="none" spc="0" normalizeH="0" baseline="0" noProof="0" dirty="0">
                <a:ln>
                  <a:noFill/>
                </a:ln>
                <a:solidFill>
                  <a:srgbClr val="000000"/>
                </a:solidFill>
                <a:effectLst/>
                <a:uLnTx/>
                <a:uFillTx/>
                <a:latin typeface="Trebuchet MS" pitchFamily="34" charset="0"/>
                <a:ea typeface="+mn-ea"/>
                <a:cs typeface="+mn-cs"/>
              </a:rPr>
              <a:t>External</a:t>
            </a:r>
            <a:endParaRPr kumimoji="0" lang="en-GB" altLang="en-US" sz="24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
        <p:nvSpPr>
          <p:cNvPr id="68" name="Rectangle 39">
            <a:extLst>
              <a:ext uri="{FF2B5EF4-FFF2-40B4-BE49-F238E27FC236}">
                <a16:creationId xmlns:a16="http://schemas.microsoft.com/office/drawing/2014/main" id="{FD5D9027-086E-4915-A426-AF9B64323524}"/>
              </a:ext>
            </a:extLst>
          </p:cNvPr>
          <p:cNvSpPr>
            <a:spLocks noChangeArrowheads="1"/>
          </p:cNvSpPr>
          <p:nvPr/>
        </p:nvSpPr>
        <p:spPr bwMode="auto">
          <a:xfrm>
            <a:off x="263489" y="4832421"/>
            <a:ext cx="4417483" cy="1682751"/>
          </a:xfrm>
          <a:prstGeom prst="rect">
            <a:avLst/>
          </a:prstGeom>
          <a:solidFill>
            <a:srgbClr val="FFFFFF"/>
          </a:solidFill>
          <a:ln w="11113">
            <a:solidFill>
              <a:srgbClr val="000000"/>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Rectangle 40">
            <a:extLst>
              <a:ext uri="{FF2B5EF4-FFF2-40B4-BE49-F238E27FC236}">
                <a16:creationId xmlns:a16="http://schemas.microsoft.com/office/drawing/2014/main" id="{18510659-7B9C-465A-A642-1C82C74D4570}"/>
              </a:ext>
            </a:extLst>
          </p:cNvPr>
          <p:cNvSpPr>
            <a:spLocks noChangeArrowheads="1"/>
          </p:cNvSpPr>
          <p:nvPr/>
        </p:nvSpPr>
        <p:spPr bwMode="auto">
          <a:xfrm>
            <a:off x="363752" y="4938627"/>
            <a:ext cx="425238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Char char="•"/>
              <a:tabLst/>
              <a:defRPr/>
            </a:pPr>
            <a:r>
              <a:rPr kumimoji="1" lang="en-GB"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Marketing Activity/Demand Creation</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1" lang="en-GB"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Customer/Channel/Market Development</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1" lang="en-GB"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Changes to the ‘other P’s’ in the Marketing Mix – Price, Promotion, Packaging, etc</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1" lang="en-GB"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Compliance, regulatory, legislative</a:t>
            </a:r>
          </a:p>
          <a:p>
            <a:pPr marL="0" marR="0" lvl="0" indent="0" algn="l" defTabSz="914400" rtl="0" eaLnBrk="0" fontAlgn="auto" latinLnBrk="0" hangingPunct="0">
              <a:lnSpc>
                <a:spcPct val="100000"/>
              </a:lnSpc>
              <a:spcBef>
                <a:spcPts val="0"/>
              </a:spcBef>
              <a:spcAft>
                <a:spcPts val="0"/>
              </a:spcAft>
              <a:buClrTx/>
              <a:buSzTx/>
              <a:buFontTx/>
              <a:buChar char="•"/>
              <a:tabLst/>
              <a:defRPr/>
            </a:pPr>
            <a:r>
              <a:rPr kumimoji="1" lang="en-GB"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Mergers and Acquisitions</a:t>
            </a:r>
            <a:endParaRPr kumimoji="0" lang="en-GB" alt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lide Number Placeholder 3">
            <a:extLst>
              <a:ext uri="{FF2B5EF4-FFF2-40B4-BE49-F238E27FC236}">
                <a16:creationId xmlns:a16="http://schemas.microsoft.com/office/drawing/2014/main" id="{D2506C6C-3185-4305-838F-ACDF29620678}"/>
              </a:ext>
            </a:extLst>
          </p:cNvPr>
          <p:cNvSpPr>
            <a:spLocks noGrp="1"/>
          </p:cNvSpPr>
          <p:nvPr>
            <p:ph type="sldNum" sz="quarter" idx="12"/>
          </p:nvPr>
        </p:nvSpPr>
        <p:spPr>
          <a:xfrm>
            <a:off x="88840" y="4687348"/>
            <a:ext cx="1021326"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B12358-B356-4D13-A7BD-CDA144AA277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5" name="Footer Placeholder 2">
            <a:extLst>
              <a:ext uri="{FF2B5EF4-FFF2-40B4-BE49-F238E27FC236}">
                <a16:creationId xmlns:a16="http://schemas.microsoft.com/office/drawing/2014/main" id="{986D4AE9-99EF-4AC5-88B5-F2E51CE1036C}"/>
              </a:ext>
            </a:extLst>
          </p:cNvPr>
          <p:cNvSpPr txBox="1">
            <a:spLocks/>
          </p:cNvSpPr>
          <p:nvPr/>
        </p:nvSpPr>
        <p:spPr>
          <a:xfrm>
            <a:off x="9286" y="6522161"/>
            <a:ext cx="5095798" cy="27278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 2017 Demand Driven Institute &amp; Richard C. Ling Inc – all rights reserved</a:t>
            </a:r>
          </a:p>
        </p:txBody>
      </p:sp>
      <p:pic>
        <p:nvPicPr>
          <p:cNvPr id="31" name="Imagen 30" descr="Imagen que contiene imágenes prediseñadas&#10;&#10;Descripción generada automáticamente">
            <a:extLst>
              <a:ext uri="{FF2B5EF4-FFF2-40B4-BE49-F238E27FC236}">
                <a16:creationId xmlns:a16="http://schemas.microsoft.com/office/drawing/2014/main" id="{AD81FF8B-ED4C-432E-8D78-6C05FBB96E10}"/>
              </a:ext>
            </a:extLst>
          </p:cNvPr>
          <p:cNvPicPr>
            <a:picLocks noChangeAspect="1"/>
          </p:cNvPicPr>
          <p:nvPr/>
        </p:nvPicPr>
        <p:blipFill>
          <a:blip r:embed="rId6"/>
          <a:stretch>
            <a:fillRect/>
          </a:stretch>
        </p:blipFill>
        <p:spPr>
          <a:xfrm>
            <a:off x="4402960" y="6236146"/>
            <a:ext cx="2353733" cy="437012"/>
          </a:xfrm>
          <a:prstGeom prst="rect">
            <a:avLst/>
          </a:prstGeom>
        </p:spPr>
      </p:pic>
      <p:pic>
        <p:nvPicPr>
          <p:cNvPr id="3" name="Imagen 2" descr="Logotipo&#10;&#10;El contenido generado por IA puede ser incorrecto.">
            <a:extLst>
              <a:ext uri="{FF2B5EF4-FFF2-40B4-BE49-F238E27FC236}">
                <a16:creationId xmlns:a16="http://schemas.microsoft.com/office/drawing/2014/main" id="{7C745A28-3BF9-1AB5-5888-6750128A5E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49424" y="6128089"/>
            <a:ext cx="1245254" cy="758617"/>
          </a:xfrm>
          <a:prstGeom prst="rect">
            <a:avLst/>
          </a:prstGeom>
        </p:spPr>
      </p:pic>
    </p:spTree>
    <p:extLst>
      <p:ext uri="{BB962C8B-B14F-4D97-AF65-F5344CB8AC3E}">
        <p14:creationId xmlns:p14="http://schemas.microsoft.com/office/powerpoint/2010/main" val="1924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37925"/>
            <a:ext cx="12191999" cy="704286"/>
          </a:xfrm>
          <a:solidFill>
            <a:schemeClr val="accent5">
              <a:lumMod val="50000"/>
              <a:alpha val="80000"/>
            </a:schemeClr>
          </a:solidFill>
        </p:spPr>
        <p:txBody>
          <a:bodyPr>
            <a:noAutofit/>
          </a:bodyPr>
          <a:lstStyle/>
          <a:p>
            <a:pPr algn="ctr"/>
            <a:r>
              <a:rPr lang="es-MX" sz="4000" b="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R</a:t>
            </a:r>
            <a:r>
              <a:rPr kumimoji="0" lang="es-MX" sz="4000" b="1"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iesgos</a:t>
            </a:r>
            <a:r>
              <a:rPr kumimoji="0" lang="es-MX"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globales relevantes</a:t>
            </a:r>
            <a:endParaRPr lang="es-MX"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1A11B7BB-A15B-4264-836C-2331CD724B87}"/>
              </a:ext>
            </a:extLst>
          </p:cNvPr>
          <p:cNvSpPr txBox="1"/>
          <p:nvPr/>
        </p:nvSpPr>
        <p:spPr>
          <a:xfrm>
            <a:off x="0" y="950198"/>
            <a:ext cx="11652234" cy="5632311"/>
          </a:xfrm>
          <a:prstGeom prst="rect">
            <a:avLst/>
          </a:prstGeom>
          <a:noFill/>
        </p:spPr>
        <p:txBody>
          <a:bodyPr wrap="square" rtlCol="0">
            <a:spAutoFit/>
          </a:bodyPr>
          <a:lstStyle/>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r>
              <a:rPr kumimoji="0" lang="es-MX" sz="2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Interrupción de negocios</a:t>
            </a:r>
            <a:r>
              <a:rPr kumimoji="0" lang="es-MX"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 el riesgo más alto por sexto año consecutivo con el 42% de las respuestas calificándolo en los tres principales riesgos. A medida que las empresas pasan de ser ricas en activos físicos a ser intangibles y servicios, la interrupción del negocio se desencadena por exposiciones a riesgos no tradicionales que no causan daños físicos pero que resultan en la pérdida de ingresos.</a:t>
            </a:r>
          </a:p>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endParaRPr kumimoji="0" lang="es-MX"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r>
              <a:rPr kumimoji="0" lang="es-MX" sz="2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Incidentes cibernéticos:</a:t>
            </a:r>
            <a:r>
              <a:rPr kumimoji="0" lang="es-MX"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 El 54% de los encuestados piensa que los incidentes cibernéticos son actualmente el riesgo más subestimado.</a:t>
            </a:r>
          </a:p>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endParaRPr kumimoji="0" lang="es-MX"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r>
              <a:rPr kumimoji="0" lang="es-MX" sz="2400" b="1"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Catástrofes naturales: </a:t>
            </a:r>
            <a:r>
              <a:rPr kumimoji="0" lang="es-MX"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Aproximadamente 335.000 millones de dólares en pérdidas totales por catástrofes naturales en 2017. Alrededor de 135.000 millones de dólares en pérdidas aseguradas.</a:t>
            </a:r>
          </a:p>
          <a:p>
            <a:pPr marL="914400" marR="0" lvl="1" indent="-457200" algn="just" defTabSz="914400" rtl="0" eaLnBrk="1" fontAlgn="auto" latinLnBrk="0" hangingPunct="1">
              <a:lnSpc>
                <a:spcPct val="100000"/>
              </a:lnSpc>
              <a:spcBef>
                <a:spcPts val="0"/>
              </a:spcBef>
              <a:spcAft>
                <a:spcPts val="0"/>
              </a:spcAft>
              <a:buClrTx/>
              <a:buSzTx/>
              <a:buFontTx/>
              <a:buAutoNum type="arabicPeriod"/>
              <a:tabLst/>
              <a:defRPr/>
            </a:pPr>
            <a:endParaRPr kumimoji="0" lang="es-MX" b="0" i="1"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s-MX" b="0" i="1"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rPr>
              <a:t>Fuente: </a:t>
            </a:r>
            <a:r>
              <a:rPr kumimoji="0" lang="es-MX"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https://www.agcs.allianz.com/</a:t>
            </a:r>
            <a:endParaRPr kumimoji="0" lang="es-MX" b="0" i="1"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2400" b="0" i="0" u="none" strike="noStrike" kern="1200" cap="none" spc="0" normalizeH="0" baseline="0" noProof="0" dirty="0">
              <a:ln>
                <a:noFill/>
              </a:ln>
              <a:solidFill>
                <a:srgbClr val="5B9BD5">
                  <a:lumMod val="50000"/>
                </a:srgbClr>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303003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7D116DF6-299E-4419-B871-DC36837CA8A6}"/>
              </a:ext>
            </a:extLst>
          </p:cNvPr>
          <p:cNvSpPr/>
          <p:nvPr/>
        </p:nvSpPr>
        <p:spPr>
          <a:xfrm>
            <a:off x="256425" y="2323964"/>
            <a:ext cx="3436282"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Últimos 15 años: Incremento del Riesgo en la continuidad del negocio</a:t>
            </a:r>
            <a:endParaRPr kumimoji="0" lang="es-MX"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AutoShape 6" descr="source: 2018 Allianz Risk Barometer">
            <a:extLst>
              <a:ext uri="{FF2B5EF4-FFF2-40B4-BE49-F238E27FC236}">
                <a16:creationId xmlns:a16="http://schemas.microsoft.com/office/drawing/2014/main" id="{430BDE3F-F539-4A97-8019-C901A8C00D4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E85468EE-322F-4952-9A29-4E8098B8CA7E}"/>
              </a:ext>
            </a:extLst>
          </p:cNvPr>
          <p:cNvPicPr>
            <a:picLocks noChangeAspect="1"/>
          </p:cNvPicPr>
          <p:nvPr/>
        </p:nvPicPr>
        <p:blipFill>
          <a:blip r:embed="rId3"/>
          <a:stretch>
            <a:fillRect/>
          </a:stretch>
        </p:blipFill>
        <p:spPr>
          <a:xfrm>
            <a:off x="3949131" y="648867"/>
            <a:ext cx="8113680" cy="5735029"/>
          </a:xfrm>
          <a:prstGeom prst="rect">
            <a:avLst/>
          </a:prstGeom>
        </p:spPr>
      </p:pic>
      <p:sp>
        <p:nvSpPr>
          <p:cNvPr id="8" name="Título 1">
            <a:extLst>
              <a:ext uri="{FF2B5EF4-FFF2-40B4-BE49-F238E27FC236}">
                <a16:creationId xmlns:a16="http://schemas.microsoft.com/office/drawing/2014/main" id="{CD72887B-7FDD-DB54-63F7-EA46A650113C}"/>
              </a:ext>
            </a:extLst>
          </p:cNvPr>
          <p:cNvSpPr>
            <a:spLocks noGrp="1"/>
          </p:cNvSpPr>
          <p:nvPr>
            <p:ph type="title"/>
          </p:nvPr>
        </p:nvSpPr>
        <p:spPr>
          <a:xfrm>
            <a:off x="0" y="137925"/>
            <a:ext cx="12191999" cy="704286"/>
          </a:xfrm>
          <a:solidFill>
            <a:schemeClr val="accent5">
              <a:lumMod val="50000"/>
              <a:alpha val="80000"/>
            </a:schemeClr>
          </a:solidFill>
        </p:spPr>
        <p:txBody>
          <a:bodyPr>
            <a:noAutofit/>
          </a:bodyPr>
          <a:lstStyle/>
          <a:p>
            <a:pPr algn="ctr"/>
            <a:r>
              <a:rPr lang="es-MX" sz="4000" b="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R</a:t>
            </a:r>
            <a:r>
              <a:rPr kumimoji="0" lang="es-MX" sz="4000" b="1"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iesgos</a:t>
            </a:r>
            <a:r>
              <a:rPr kumimoji="0" lang="es-MX"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globales relevantes</a:t>
            </a:r>
            <a:endParaRPr lang="es-MX"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976413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1A75A8-6725-496C-8B28-45ABE2621073}"/>
              </a:ext>
            </a:extLst>
          </p:cNvPr>
          <p:cNvPicPr>
            <a:picLocks noChangeAspect="1"/>
          </p:cNvPicPr>
          <p:nvPr/>
        </p:nvPicPr>
        <p:blipFill>
          <a:blip r:embed="rId3"/>
          <a:stretch>
            <a:fillRect/>
          </a:stretch>
        </p:blipFill>
        <p:spPr>
          <a:xfrm>
            <a:off x="272600" y="866180"/>
            <a:ext cx="6782984" cy="5700692"/>
          </a:xfrm>
          <a:prstGeom prst="rect">
            <a:avLst/>
          </a:prstGeom>
        </p:spPr>
      </p:pic>
      <p:pic>
        <p:nvPicPr>
          <p:cNvPr id="4" name="Imagen 3">
            <a:extLst>
              <a:ext uri="{FF2B5EF4-FFF2-40B4-BE49-F238E27FC236}">
                <a16:creationId xmlns:a16="http://schemas.microsoft.com/office/drawing/2014/main" id="{F959E857-002E-469E-A075-EDC3BBBD8AC2}"/>
              </a:ext>
            </a:extLst>
          </p:cNvPr>
          <p:cNvPicPr>
            <a:picLocks noChangeAspect="1"/>
          </p:cNvPicPr>
          <p:nvPr/>
        </p:nvPicPr>
        <p:blipFill>
          <a:blip r:embed="rId4"/>
          <a:stretch>
            <a:fillRect/>
          </a:stretch>
        </p:blipFill>
        <p:spPr>
          <a:xfrm>
            <a:off x="5327759" y="5922920"/>
            <a:ext cx="1432292" cy="917696"/>
          </a:xfrm>
          <a:prstGeom prst="rect">
            <a:avLst/>
          </a:prstGeom>
        </p:spPr>
      </p:pic>
      <p:pic>
        <p:nvPicPr>
          <p:cNvPr id="7" name="Imagen 6">
            <a:extLst>
              <a:ext uri="{FF2B5EF4-FFF2-40B4-BE49-F238E27FC236}">
                <a16:creationId xmlns:a16="http://schemas.microsoft.com/office/drawing/2014/main" id="{D04CF711-85EE-4BC2-AC75-BC248C8304D3}"/>
              </a:ext>
            </a:extLst>
          </p:cNvPr>
          <p:cNvPicPr>
            <a:picLocks noChangeAspect="1"/>
          </p:cNvPicPr>
          <p:nvPr/>
        </p:nvPicPr>
        <p:blipFill rotWithShape="1">
          <a:blip r:embed="rId5"/>
          <a:srcRect t="6170" b="49871"/>
          <a:stretch/>
        </p:blipFill>
        <p:spPr>
          <a:xfrm>
            <a:off x="6873135" y="911970"/>
            <a:ext cx="4645404" cy="5861505"/>
          </a:xfrm>
          <a:prstGeom prst="rect">
            <a:avLst/>
          </a:prstGeom>
        </p:spPr>
      </p:pic>
      <p:sp>
        <p:nvSpPr>
          <p:cNvPr id="9" name="Título 1">
            <a:extLst>
              <a:ext uri="{FF2B5EF4-FFF2-40B4-BE49-F238E27FC236}">
                <a16:creationId xmlns:a16="http://schemas.microsoft.com/office/drawing/2014/main" id="{CA97253D-65D3-603B-8BA3-3925AE1775F0}"/>
              </a:ext>
            </a:extLst>
          </p:cNvPr>
          <p:cNvSpPr>
            <a:spLocks noGrp="1"/>
          </p:cNvSpPr>
          <p:nvPr>
            <p:ph type="title"/>
          </p:nvPr>
        </p:nvSpPr>
        <p:spPr>
          <a:xfrm>
            <a:off x="0" y="137925"/>
            <a:ext cx="12191999" cy="704286"/>
          </a:xfrm>
          <a:solidFill>
            <a:schemeClr val="accent5">
              <a:lumMod val="50000"/>
              <a:alpha val="80000"/>
            </a:schemeClr>
          </a:solidFill>
        </p:spPr>
        <p:txBody>
          <a:bodyPr>
            <a:noAutofit/>
          </a:bodyPr>
          <a:lstStyle/>
          <a:p>
            <a:pPr algn="ctr"/>
            <a:r>
              <a:rPr lang="es-MX" sz="4000" b="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R</a:t>
            </a:r>
            <a:r>
              <a:rPr kumimoji="0" lang="es-MX" sz="4000" b="1"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iesgos</a:t>
            </a:r>
            <a:r>
              <a:rPr kumimoji="0" lang="es-MX"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globales relevantes</a:t>
            </a:r>
            <a:endParaRPr lang="es-MX"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30103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1A75A8-6725-496C-8B28-45ABE2621073}"/>
              </a:ext>
            </a:extLst>
          </p:cNvPr>
          <p:cNvPicPr>
            <a:picLocks noChangeAspect="1"/>
          </p:cNvPicPr>
          <p:nvPr/>
        </p:nvPicPr>
        <p:blipFill>
          <a:blip r:embed="rId3"/>
          <a:stretch>
            <a:fillRect/>
          </a:stretch>
        </p:blipFill>
        <p:spPr>
          <a:xfrm>
            <a:off x="272600" y="866175"/>
            <a:ext cx="6782984" cy="5700692"/>
          </a:xfrm>
          <a:prstGeom prst="rect">
            <a:avLst/>
          </a:prstGeom>
        </p:spPr>
      </p:pic>
      <p:pic>
        <p:nvPicPr>
          <p:cNvPr id="4" name="Imagen 3">
            <a:extLst>
              <a:ext uri="{FF2B5EF4-FFF2-40B4-BE49-F238E27FC236}">
                <a16:creationId xmlns:a16="http://schemas.microsoft.com/office/drawing/2014/main" id="{F959E857-002E-469E-A075-EDC3BBBD8AC2}"/>
              </a:ext>
            </a:extLst>
          </p:cNvPr>
          <p:cNvPicPr>
            <a:picLocks noChangeAspect="1"/>
          </p:cNvPicPr>
          <p:nvPr/>
        </p:nvPicPr>
        <p:blipFill>
          <a:blip r:embed="rId4"/>
          <a:stretch>
            <a:fillRect/>
          </a:stretch>
        </p:blipFill>
        <p:spPr>
          <a:xfrm>
            <a:off x="5327759" y="5922915"/>
            <a:ext cx="1432292" cy="917696"/>
          </a:xfrm>
          <a:prstGeom prst="rect">
            <a:avLst/>
          </a:prstGeom>
        </p:spPr>
      </p:pic>
      <p:pic>
        <p:nvPicPr>
          <p:cNvPr id="7" name="Imagen 6">
            <a:extLst>
              <a:ext uri="{FF2B5EF4-FFF2-40B4-BE49-F238E27FC236}">
                <a16:creationId xmlns:a16="http://schemas.microsoft.com/office/drawing/2014/main" id="{D04CF711-85EE-4BC2-AC75-BC248C8304D3}"/>
              </a:ext>
            </a:extLst>
          </p:cNvPr>
          <p:cNvPicPr>
            <a:picLocks noChangeAspect="1"/>
          </p:cNvPicPr>
          <p:nvPr/>
        </p:nvPicPr>
        <p:blipFill rotWithShape="1">
          <a:blip r:embed="rId5"/>
          <a:srcRect l="-251" t="50343" r="251" b="5698"/>
          <a:stretch/>
        </p:blipFill>
        <p:spPr>
          <a:xfrm>
            <a:off x="6873135" y="911965"/>
            <a:ext cx="4645404" cy="5861505"/>
          </a:xfrm>
          <a:prstGeom prst="rect">
            <a:avLst/>
          </a:prstGeom>
        </p:spPr>
      </p:pic>
      <p:pic>
        <p:nvPicPr>
          <p:cNvPr id="6146" name="Picture 2">
            <a:extLst>
              <a:ext uri="{FF2B5EF4-FFF2-40B4-BE49-F238E27FC236}">
                <a16:creationId xmlns:a16="http://schemas.microsoft.com/office/drawing/2014/main" id="{76345004-19CE-44E9-96F5-A7CAA76A0A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0255" y="1351546"/>
            <a:ext cx="8762406" cy="4928853"/>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77E6335B-3FCD-1E98-58F6-8201B499699D}"/>
              </a:ext>
            </a:extLst>
          </p:cNvPr>
          <p:cNvSpPr>
            <a:spLocks noGrp="1"/>
          </p:cNvSpPr>
          <p:nvPr>
            <p:ph type="title"/>
          </p:nvPr>
        </p:nvSpPr>
        <p:spPr>
          <a:xfrm>
            <a:off x="0" y="137925"/>
            <a:ext cx="12191999" cy="704286"/>
          </a:xfrm>
          <a:solidFill>
            <a:schemeClr val="accent5">
              <a:lumMod val="50000"/>
              <a:alpha val="80000"/>
            </a:schemeClr>
          </a:solidFill>
        </p:spPr>
        <p:txBody>
          <a:bodyPr>
            <a:noAutofit/>
          </a:bodyPr>
          <a:lstStyle/>
          <a:p>
            <a:pPr algn="ctr"/>
            <a:r>
              <a:rPr lang="es-MX" sz="4000" b="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R</a:t>
            </a:r>
            <a:r>
              <a:rPr kumimoji="0" lang="es-MX" sz="4000" b="1"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iesgos</a:t>
            </a:r>
            <a:r>
              <a:rPr kumimoji="0" lang="es-MX"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globales relevantes</a:t>
            </a:r>
            <a:endParaRPr lang="es-MX"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Imagen 4" descr="Mapa&#10;&#10;El contenido generado por IA puede ser incorrecto.">
            <a:extLst>
              <a:ext uri="{FF2B5EF4-FFF2-40B4-BE49-F238E27FC236}">
                <a16:creationId xmlns:a16="http://schemas.microsoft.com/office/drawing/2014/main" id="{DB3C50FA-AD08-8535-0B41-E8B7AA97A3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2661" y="864455"/>
            <a:ext cx="4226559" cy="5993545"/>
          </a:xfrm>
          <a:prstGeom prst="rect">
            <a:avLst/>
          </a:prstGeom>
        </p:spPr>
      </p:pic>
    </p:spTree>
    <p:custDataLst>
      <p:tags r:id="rId1"/>
    </p:custDataLst>
    <p:extLst>
      <p:ext uri="{BB962C8B-B14F-4D97-AF65-F5344CB8AC3E}">
        <p14:creationId xmlns:p14="http://schemas.microsoft.com/office/powerpoint/2010/main" val="340321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2AE8C-B264-E247-1ABF-7FED63E9315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4366D2C-2908-A4CA-DD9F-7E0E9FA6E089}"/>
              </a:ext>
            </a:extLst>
          </p:cNvPr>
          <p:cNvSpPr/>
          <p:nvPr/>
        </p:nvSpPr>
        <p:spPr>
          <a:xfrm>
            <a:off x="0" y="-53790"/>
            <a:ext cx="12192000" cy="815789"/>
          </a:xfrm>
          <a:prstGeom prst="rect">
            <a:avLst/>
          </a:prstGeom>
          <a:solidFill>
            <a:srgbClr val="4337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7E6E6">
                  <a:lumMod val="25000"/>
                </a:srgbClr>
              </a:solidFill>
              <a:effectLst/>
              <a:uLnTx/>
              <a:uFillTx/>
              <a:latin typeface="DIN LightAlternate" pitchFamily="50" charset="0"/>
              <a:ea typeface="+mn-ea"/>
              <a:cs typeface="+mn-cs"/>
            </a:endParaRPr>
          </a:p>
        </p:txBody>
      </p:sp>
      <p:sp>
        <p:nvSpPr>
          <p:cNvPr id="20" name="Title 1">
            <a:extLst>
              <a:ext uri="{FF2B5EF4-FFF2-40B4-BE49-F238E27FC236}">
                <a16:creationId xmlns:a16="http://schemas.microsoft.com/office/drawing/2014/main" id="{C9B17B38-48C1-084C-70A3-9D546C24FEF7}"/>
              </a:ext>
            </a:extLst>
          </p:cNvPr>
          <p:cNvSpPr>
            <a:spLocks noGrp="1"/>
          </p:cNvSpPr>
          <p:nvPr>
            <p:ph type="title"/>
          </p:nvPr>
        </p:nvSpPr>
        <p:spPr>
          <a:xfrm>
            <a:off x="0" y="-87955"/>
            <a:ext cx="12192000" cy="884118"/>
          </a:xfrm>
        </p:spPr>
        <p:txBody>
          <a:bodyPr>
            <a:noAutofit/>
          </a:bodyPr>
          <a:lstStyle/>
          <a:p>
            <a:pPr algn="ctr"/>
            <a:r>
              <a:rPr lang="es-CO" altLang="en-US" sz="3600" b="1" dirty="0">
                <a:solidFill>
                  <a:schemeClr val="bg1"/>
                </a:solidFill>
                <a:latin typeface="DIN" pitchFamily="50" charset="0"/>
              </a:rPr>
              <a:t>EL CICLO DE ADAPTACION: Adaptive </a:t>
            </a:r>
            <a:r>
              <a:rPr lang="es-CO" altLang="en-US" sz="3600" b="1" dirty="0" err="1">
                <a:solidFill>
                  <a:schemeClr val="bg1"/>
                </a:solidFill>
                <a:latin typeface="DIN" pitchFamily="50" charset="0"/>
              </a:rPr>
              <a:t>Complex</a:t>
            </a:r>
            <a:r>
              <a:rPr lang="es-CO" altLang="en-US" sz="3600" b="1" dirty="0">
                <a:solidFill>
                  <a:schemeClr val="bg1"/>
                </a:solidFill>
                <a:latin typeface="DIN" pitchFamily="50" charset="0"/>
              </a:rPr>
              <a:t> </a:t>
            </a:r>
            <a:r>
              <a:rPr lang="es-CO" altLang="en-US" sz="3600" b="1" dirty="0" err="1">
                <a:solidFill>
                  <a:schemeClr val="bg1"/>
                </a:solidFill>
                <a:latin typeface="DIN" pitchFamily="50" charset="0"/>
              </a:rPr>
              <a:t>Systems</a:t>
            </a:r>
            <a:r>
              <a:rPr lang="es-CO" altLang="en-US" sz="3600" b="1" dirty="0">
                <a:solidFill>
                  <a:schemeClr val="bg1"/>
                </a:solidFill>
                <a:latin typeface="DIN" pitchFamily="50" charset="0"/>
              </a:rPr>
              <a:t> (CAS)</a:t>
            </a:r>
            <a:endParaRPr lang="en-US" altLang="en-US" sz="3600" b="1" dirty="0">
              <a:solidFill>
                <a:schemeClr val="bg1"/>
              </a:solidFill>
              <a:latin typeface="DIN" pitchFamily="50" charset="0"/>
            </a:endParaRPr>
          </a:p>
        </p:txBody>
      </p:sp>
      <p:cxnSp>
        <p:nvCxnSpPr>
          <p:cNvPr id="2" name="Conector recto 1">
            <a:extLst>
              <a:ext uri="{FF2B5EF4-FFF2-40B4-BE49-F238E27FC236}">
                <a16:creationId xmlns:a16="http://schemas.microsoft.com/office/drawing/2014/main" id="{E92DEF95-CE4E-FFDD-4A76-D39280A6E26A}"/>
              </a:ext>
            </a:extLst>
          </p:cNvPr>
          <p:cNvCxnSpPr/>
          <p:nvPr/>
        </p:nvCxnSpPr>
        <p:spPr>
          <a:xfrm>
            <a:off x="437882" y="6153524"/>
            <a:ext cx="113205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685760A1-89A3-7A85-8198-35CD7AC119DF}"/>
              </a:ext>
            </a:extLst>
          </p:cNvPr>
          <p:cNvSpPr/>
          <p:nvPr/>
        </p:nvSpPr>
        <p:spPr>
          <a:xfrm>
            <a:off x="6471520" y="6216614"/>
            <a:ext cx="4196480" cy="67347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Image result for Demand dRiven institute affiliate">
            <a:extLst>
              <a:ext uri="{FF2B5EF4-FFF2-40B4-BE49-F238E27FC236}">
                <a16:creationId xmlns:a16="http://schemas.microsoft.com/office/drawing/2014/main" id="{470E72D6-E13B-6D1B-B28B-E652E7AE2B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9353" y="6196056"/>
            <a:ext cx="1153589" cy="66395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descr="Imagen que contiene imágenes prediseñadas&#10;&#10;Descripción generada automáticamente">
            <a:extLst>
              <a:ext uri="{FF2B5EF4-FFF2-40B4-BE49-F238E27FC236}">
                <a16:creationId xmlns:a16="http://schemas.microsoft.com/office/drawing/2014/main" id="{BDD69954-7314-39B6-570B-58C952D144FE}"/>
              </a:ext>
            </a:extLst>
          </p:cNvPr>
          <p:cNvPicPr>
            <a:picLocks noChangeAspect="1"/>
          </p:cNvPicPr>
          <p:nvPr/>
        </p:nvPicPr>
        <p:blipFill>
          <a:blip r:embed="rId4"/>
          <a:stretch>
            <a:fillRect/>
          </a:stretch>
        </p:blipFill>
        <p:spPr>
          <a:xfrm>
            <a:off x="9442707" y="6210803"/>
            <a:ext cx="2393641" cy="444422"/>
          </a:xfrm>
          <a:prstGeom prst="rect">
            <a:avLst/>
          </a:prstGeom>
        </p:spPr>
      </p:pic>
      <p:sp>
        <p:nvSpPr>
          <p:cNvPr id="10" name="CuadroTexto 1">
            <a:extLst>
              <a:ext uri="{FF2B5EF4-FFF2-40B4-BE49-F238E27FC236}">
                <a16:creationId xmlns:a16="http://schemas.microsoft.com/office/drawing/2014/main" id="{DFDC71D0-A30E-3D44-0D1F-F038D09235C7}"/>
              </a:ext>
            </a:extLst>
          </p:cNvPr>
          <p:cNvSpPr txBox="1"/>
          <p:nvPr/>
        </p:nvSpPr>
        <p:spPr>
          <a:xfrm>
            <a:off x="8793122" y="6596342"/>
            <a:ext cx="31075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11" name="Imagen 10" descr="Logotipo&#10;&#10;El contenido generado por IA puede ser incorrecto.">
            <a:extLst>
              <a:ext uri="{FF2B5EF4-FFF2-40B4-BE49-F238E27FC236}">
                <a16:creationId xmlns:a16="http://schemas.microsoft.com/office/drawing/2014/main" id="{566A1A6E-A965-7633-BEB4-542B85A975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411" y="6110994"/>
            <a:ext cx="1245254" cy="758617"/>
          </a:xfrm>
          <a:prstGeom prst="rect">
            <a:avLst/>
          </a:prstGeom>
        </p:spPr>
      </p:pic>
      <p:cxnSp>
        <p:nvCxnSpPr>
          <p:cNvPr id="19" name="Curved Connector 7">
            <a:extLst>
              <a:ext uri="{FF2B5EF4-FFF2-40B4-BE49-F238E27FC236}">
                <a16:creationId xmlns:a16="http://schemas.microsoft.com/office/drawing/2014/main" id="{EA02CAE7-2171-3BA4-92CA-B666D9A6F17F}"/>
              </a:ext>
            </a:extLst>
          </p:cNvPr>
          <p:cNvCxnSpPr>
            <a:cxnSpLocks/>
          </p:cNvCxnSpPr>
          <p:nvPr/>
        </p:nvCxnSpPr>
        <p:spPr>
          <a:xfrm rot="16200000" flipV="1">
            <a:off x="5450236" y="1532892"/>
            <a:ext cx="8369" cy="2910976"/>
          </a:xfrm>
          <a:prstGeom prst="curvedConnector3">
            <a:avLst>
              <a:gd name="adj1" fmla="val 1520362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17">
            <a:extLst>
              <a:ext uri="{FF2B5EF4-FFF2-40B4-BE49-F238E27FC236}">
                <a16:creationId xmlns:a16="http://schemas.microsoft.com/office/drawing/2014/main" id="{13F2E87D-9FC9-6719-0CE3-6545FAB832E7}"/>
              </a:ext>
            </a:extLst>
          </p:cNvPr>
          <p:cNvCxnSpPr>
            <a:cxnSpLocks/>
          </p:cNvCxnSpPr>
          <p:nvPr/>
        </p:nvCxnSpPr>
        <p:spPr>
          <a:xfrm rot="16200000" flipH="1">
            <a:off x="5465613" y="2447291"/>
            <a:ext cx="8369" cy="2910976"/>
          </a:xfrm>
          <a:prstGeom prst="curvedConnector3">
            <a:avLst>
              <a:gd name="adj1" fmla="val 14721627"/>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40">
            <a:extLst>
              <a:ext uri="{FF2B5EF4-FFF2-40B4-BE49-F238E27FC236}">
                <a16:creationId xmlns:a16="http://schemas.microsoft.com/office/drawing/2014/main" id="{FC256688-9AC1-1204-9B1A-95D7FA3DA3BA}"/>
              </a:ext>
            </a:extLst>
          </p:cNvPr>
          <p:cNvSpPr txBox="1"/>
          <p:nvPr/>
        </p:nvSpPr>
        <p:spPr>
          <a:xfrm>
            <a:off x="4488009" y="5203685"/>
            <a:ext cx="2105641" cy="400110"/>
          </a:xfrm>
          <a:prstGeom prst="rect">
            <a:avLst/>
          </a:prstGeom>
          <a:noFill/>
        </p:spPr>
        <p:txBody>
          <a:bodyPr wrap="none" rtlCol="0">
            <a:spAutoFit/>
          </a:bodyPr>
          <a:lstStyle/>
          <a:p>
            <a:r>
              <a:rPr lang="es-ES_tradnl" sz="2000" dirty="0"/>
              <a:t>Retroalimentación</a:t>
            </a:r>
          </a:p>
        </p:txBody>
      </p:sp>
      <p:sp>
        <p:nvSpPr>
          <p:cNvPr id="23" name="TextBox 41">
            <a:extLst>
              <a:ext uri="{FF2B5EF4-FFF2-40B4-BE49-F238E27FC236}">
                <a16:creationId xmlns:a16="http://schemas.microsoft.com/office/drawing/2014/main" id="{F41498F5-BD99-3014-20B0-8FBC78F0CBDE}"/>
              </a:ext>
            </a:extLst>
          </p:cNvPr>
          <p:cNvSpPr txBox="1"/>
          <p:nvPr/>
        </p:nvSpPr>
        <p:spPr>
          <a:xfrm>
            <a:off x="3907504" y="1004042"/>
            <a:ext cx="3002405" cy="707886"/>
          </a:xfrm>
          <a:prstGeom prst="rect">
            <a:avLst/>
          </a:prstGeom>
          <a:noFill/>
        </p:spPr>
        <p:txBody>
          <a:bodyPr wrap="square" rtlCol="0">
            <a:spAutoFit/>
          </a:bodyPr>
          <a:lstStyle/>
          <a:p>
            <a:pPr algn="ctr"/>
            <a:r>
              <a:rPr lang="en-US" sz="2000" dirty="0" err="1"/>
              <a:t>Emergimiento</a:t>
            </a:r>
            <a:r>
              <a:rPr lang="en-US" sz="2000" dirty="0"/>
              <a:t> </a:t>
            </a:r>
          </a:p>
          <a:p>
            <a:pPr algn="ctr"/>
            <a:r>
              <a:rPr lang="en-US" sz="2000" dirty="0"/>
              <a:t>(</a:t>
            </a:r>
            <a:r>
              <a:rPr lang="en-US" sz="2000" dirty="0" err="1"/>
              <a:t>Hipótesis</a:t>
            </a:r>
            <a:r>
              <a:rPr lang="en-US" sz="2000" dirty="0"/>
              <a:t> / </a:t>
            </a:r>
            <a:r>
              <a:rPr lang="en-US" sz="2000" dirty="0" err="1"/>
              <a:t>Configuración</a:t>
            </a:r>
            <a:r>
              <a:rPr lang="en-US" sz="2000" dirty="0"/>
              <a:t>)</a:t>
            </a:r>
          </a:p>
        </p:txBody>
      </p:sp>
      <p:sp>
        <p:nvSpPr>
          <p:cNvPr id="25" name="Rounded Rectangle 24">
            <a:extLst>
              <a:ext uri="{FF2B5EF4-FFF2-40B4-BE49-F238E27FC236}">
                <a16:creationId xmlns:a16="http://schemas.microsoft.com/office/drawing/2014/main" id="{41A61C01-217E-5341-9A54-479C04F455EF}"/>
              </a:ext>
            </a:extLst>
          </p:cNvPr>
          <p:cNvSpPr/>
          <p:nvPr/>
        </p:nvSpPr>
        <p:spPr>
          <a:xfrm>
            <a:off x="5877185" y="2992564"/>
            <a:ext cx="1882589" cy="9144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rPr>
              <a:t>Selección</a:t>
            </a:r>
            <a:endParaRPr lang="en-US" sz="3200" dirty="0">
              <a:solidFill>
                <a:schemeClr val="bg1"/>
              </a:solidFill>
            </a:endParaRPr>
          </a:p>
        </p:txBody>
      </p:sp>
      <p:sp>
        <p:nvSpPr>
          <p:cNvPr id="26" name="Rounded Rectangle 23">
            <a:extLst>
              <a:ext uri="{FF2B5EF4-FFF2-40B4-BE49-F238E27FC236}">
                <a16:creationId xmlns:a16="http://schemas.microsoft.com/office/drawing/2014/main" id="{E7F84AF6-A768-5D36-7CD8-0B0C8FF1031E}"/>
              </a:ext>
            </a:extLst>
          </p:cNvPr>
          <p:cNvSpPr/>
          <p:nvPr/>
        </p:nvSpPr>
        <p:spPr>
          <a:xfrm>
            <a:off x="2966209" y="2984195"/>
            <a:ext cx="1882589" cy="9144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rPr>
              <a:t>Selección</a:t>
            </a:r>
            <a:endParaRPr lang="en-US" sz="3200" dirty="0">
              <a:solidFill>
                <a:schemeClr val="bg1"/>
              </a:solidFill>
            </a:endParaRPr>
          </a:p>
        </p:txBody>
      </p:sp>
      <p:sp>
        <p:nvSpPr>
          <p:cNvPr id="27" name="CuadroTexto 26">
            <a:extLst>
              <a:ext uri="{FF2B5EF4-FFF2-40B4-BE49-F238E27FC236}">
                <a16:creationId xmlns:a16="http://schemas.microsoft.com/office/drawing/2014/main" id="{7ACD3762-E918-B1DB-39F4-463D6E8834F3}"/>
              </a:ext>
            </a:extLst>
          </p:cNvPr>
          <p:cNvSpPr txBox="1"/>
          <p:nvPr/>
        </p:nvSpPr>
        <p:spPr>
          <a:xfrm>
            <a:off x="4660391" y="6210803"/>
            <a:ext cx="27261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www.k2sol.co</a:t>
            </a:r>
          </a:p>
        </p:txBody>
      </p:sp>
      <p:cxnSp>
        <p:nvCxnSpPr>
          <p:cNvPr id="3" name="Curved Connector 17">
            <a:extLst>
              <a:ext uri="{FF2B5EF4-FFF2-40B4-BE49-F238E27FC236}">
                <a16:creationId xmlns:a16="http://schemas.microsoft.com/office/drawing/2014/main" id="{38379D97-9735-974B-D6C3-20ACD4B1F252}"/>
              </a:ext>
            </a:extLst>
          </p:cNvPr>
          <p:cNvCxnSpPr>
            <a:cxnSpLocks/>
            <a:stCxn id="14" idx="2"/>
            <a:endCxn id="26" idx="2"/>
          </p:cNvCxnSpPr>
          <p:nvPr/>
        </p:nvCxnSpPr>
        <p:spPr>
          <a:xfrm rot="5400000" flipH="1" flipV="1">
            <a:off x="2918479" y="2917938"/>
            <a:ext cx="8367" cy="1969682"/>
          </a:xfrm>
          <a:prstGeom prst="curvedConnector3">
            <a:avLst>
              <a:gd name="adj1" fmla="val -9465005"/>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23">
            <a:extLst>
              <a:ext uri="{FF2B5EF4-FFF2-40B4-BE49-F238E27FC236}">
                <a16:creationId xmlns:a16="http://schemas.microsoft.com/office/drawing/2014/main" id="{8C02358D-BD06-225D-212D-C9F7D5D5D9E5}"/>
              </a:ext>
            </a:extLst>
          </p:cNvPr>
          <p:cNvSpPr/>
          <p:nvPr/>
        </p:nvSpPr>
        <p:spPr>
          <a:xfrm>
            <a:off x="1273831" y="3000933"/>
            <a:ext cx="1327982" cy="906029"/>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bg1"/>
                </a:solidFill>
              </a:rPr>
              <a:t>Selección</a:t>
            </a:r>
            <a:endParaRPr lang="en-US" sz="2000" dirty="0">
              <a:solidFill>
                <a:schemeClr val="bg1"/>
              </a:solidFill>
            </a:endParaRPr>
          </a:p>
        </p:txBody>
      </p:sp>
      <p:cxnSp>
        <p:nvCxnSpPr>
          <p:cNvPr id="31" name="Curved Connector 17">
            <a:extLst>
              <a:ext uri="{FF2B5EF4-FFF2-40B4-BE49-F238E27FC236}">
                <a16:creationId xmlns:a16="http://schemas.microsoft.com/office/drawing/2014/main" id="{25A4125E-A66E-9961-A88B-197496F2E642}"/>
              </a:ext>
            </a:extLst>
          </p:cNvPr>
          <p:cNvCxnSpPr>
            <a:cxnSpLocks/>
            <a:stCxn id="26" idx="0"/>
            <a:endCxn id="14" idx="0"/>
          </p:cNvCxnSpPr>
          <p:nvPr/>
        </p:nvCxnSpPr>
        <p:spPr>
          <a:xfrm rot="16200000" flipH="1" flipV="1">
            <a:off x="2914294" y="2007723"/>
            <a:ext cx="16738" cy="1969682"/>
          </a:xfrm>
          <a:prstGeom prst="curvedConnector3">
            <a:avLst>
              <a:gd name="adj1" fmla="val -5463018"/>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40">
            <a:extLst>
              <a:ext uri="{FF2B5EF4-FFF2-40B4-BE49-F238E27FC236}">
                <a16:creationId xmlns:a16="http://schemas.microsoft.com/office/drawing/2014/main" id="{53FB48B1-7FE6-720C-7504-3F0368A6A67A}"/>
              </a:ext>
            </a:extLst>
          </p:cNvPr>
          <p:cNvSpPr txBox="1"/>
          <p:nvPr/>
        </p:nvSpPr>
        <p:spPr>
          <a:xfrm>
            <a:off x="4398205" y="2109361"/>
            <a:ext cx="2239095" cy="830997"/>
          </a:xfrm>
          <a:prstGeom prst="rect">
            <a:avLst/>
          </a:prstGeom>
          <a:noFill/>
        </p:spPr>
        <p:txBody>
          <a:bodyPr wrap="square" rtlCol="0">
            <a:spAutoFit/>
          </a:bodyPr>
          <a:lstStyle/>
          <a:p>
            <a:pPr algn="ctr"/>
            <a:r>
              <a:rPr lang="es-ES_tradnl" sz="2400" b="1" i="1" dirty="0">
                <a:solidFill>
                  <a:srgbClr val="0070C0"/>
                </a:solidFill>
              </a:rPr>
              <a:t>Trimestral / Semestral</a:t>
            </a:r>
          </a:p>
        </p:txBody>
      </p:sp>
      <p:sp>
        <p:nvSpPr>
          <p:cNvPr id="37" name="TextBox 40">
            <a:extLst>
              <a:ext uri="{FF2B5EF4-FFF2-40B4-BE49-F238E27FC236}">
                <a16:creationId xmlns:a16="http://schemas.microsoft.com/office/drawing/2014/main" id="{3DA092FB-8568-528F-B49C-BCCC0AA6F4D1}"/>
              </a:ext>
            </a:extLst>
          </p:cNvPr>
          <p:cNvSpPr txBox="1"/>
          <p:nvPr/>
        </p:nvSpPr>
        <p:spPr>
          <a:xfrm>
            <a:off x="2278896" y="2422409"/>
            <a:ext cx="1287532" cy="461665"/>
          </a:xfrm>
          <a:prstGeom prst="rect">
            <a:avLst/>
          </a:prstGeom>
          <a:noFill/>
        </p:spPr>
        <p:txBody>
          <a:bodyPr wrap="none" rtlCol="0">
            <a:spAutoFit/>
          </a:bodyPr>
          <a:lstStyle/>
          <a:p>
            <a:r>
              <a:rPr lang="es-ES_tradnl" sz="2400" b="1" i="1" dirty="0">
                <a:solidFill>
                  <a:srgbClr val="0070C0"/>
                </a:solidFill>
              </a:rPr>
              <a:t>Mensual</a:t>
            </a:r>
          </a:p>
        </p:txBody>
      </p:sp>
      <p:sp>
        <p:nvSpPr>
          <p:cNvPr id="38" name="Rounded Rectangle 24">
            <a:extLst>
              <a:ext uri="{FF2B5EF4-FFF2-40B4-BE49-F238E27FC236}">
                <a16:creationId xmlns:a16="http://schemas.microsoft.com/office/drawing/2014/main" id="{56CF1EC6-42B7-2723-E787-E38A13841010}"/>
              </a:ext>
            </a:extLst>
          </p:cNvPr>
          <p:cNvSpPr/>
          <p:nvPr/>
        </p:nvSpPr>
        <p:spPr>
          <a:xfrm>
            <a:off x="9462869" y="3016928"/>
            <a:ext cx="1882589" cy="914400"/>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rPr>
              <a:t>Selección</a:t>
            </a:r>
            <a:endParaRPr lang="en-US" sz="3200" dirty="0">
              <a:solidFill>
                <a:schemeClr val="bg1"/>
              </a:solidFill>
            </a:endParaRPr>
          </a:p>
        </p:txBody>
      </p:sp>
      <p:cxnSp>
        <p:nvCxnSpPr>
          <p:cNvPr id="39" name="Curved Connector 17">
            <a:extLst>
              <a:ext uri="{FF2B5EF4-FFF2-40B4-BE49-F238E27FC236}">
                <a16:creationId xmlns:a16="http://schemas.microsoft.com/office/drawing/2014/main" id="{B071A34A-0765-95EF-7470-C15F420D0651}"/>
              </a:ext>
            </a:extLst>
          </p:cNvPr>
          <p:cNvCxnSpPr>
            <a:cxnSpLocks/>
            <a:stCxn id="25" idx="2"/>
            <a:endCxn id="38" idx="2"/>
          </p:cNvCxnSpPr>
          <p:nvPr/>
        </p:nvCxnSpPr>
        <p:spPr>
          <a:xfrm rot="16200000" flipH="1">
            <a:off x="8599140" y="2126304"/>
            <a:ext cx="24364" cy="3585684"/>
          </a:xfrm>
          <a:prstGeom prst="curvedConnector3">
            <a:avLst>
              <a:gd name="adj1" fmla="val 6734908"/>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urved Connector 17">
            <a:extLst>
              <a:ext uri="{FF2B5EF4-FFF2-40B4-BE49-F238E27FC236}">
                <a16:creationId xmlns:a16="http://schemas.microsoft.com/office/drawing/2014/main" id="{F65A5EE5-8CFF-1111-C2AA-030B7CE01B0C}"/>
              </a:ext>
            </a:extLst>
          </p:cNvPr>
          <p:cNvCxnSpPr>
            <a:cxnSpLocks/>
            <a:stCxn id="38" idx="0"/>
            <a:endCxn id="25" idx="0"/>
          </p:cNvCxnSpPr>
          <p:nvPr/>
        </p:nvCxnSpPr>
        <p:spPr>
          <a:xfrm rot="16200000" flipV="1">
            <a:off x="8599140" y="1211904"/>
            <a:ext cx="24364" cy="3585684"/>
          </a:xfrm>
          <a:prstGeom prst="curvedConnector3">
            <a:avLst>
              <a:gd name="adj1" fmla="val 790774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40">
            <a:extLst>
              <a:ext uri="{FF2B5EF4-FFF2-40B4-BE49-F238E27FC236}">
                <a16:creationId xmlns:a16="http://schemas.microsoft.com/office/drawing/2014/main" id="{1A17CF21-FBDA-96E6-35A6-5D3942CFB041}"/>
              </a:ext>
            </a:extLst>
          </p:cNvPr>
          <p:cNvSpPr txBox="1"/>
          <p:nvPr/>
        </p:nvSpPr>
        <p:spPr>
          <a:xfrm>
            <a:off x="8019653" y="2299299"/>
            <a:ext cx="1183337" cy="584775"/>
          </a:xfrm>
          <a:prstGeom prst="rect">
            <a:avLst/>
          </a:prstGeom>
          <a:noFill/>
        </p:spPr>
        <p:txBody>
          <a:bodyPr wrap="none" rtlCol="0">
            <a:spAutoFit/>
          </a:bodyPr>
          <a:lstStyle/>
          <a:p>
            <a:r>
              <a:rPr lang="es-ES_tradnl" sz="3200" b="1" i="1" dirty="0">
                <a:solidFill>
                  <a:srgbClr val="0070C0"/>
                </a:solidFill>
              </a:rPr>
              <a:t>Anual</a:t>
            </a:r>
          </a:p>
        </p:txBody>
      </p:sp>
    </p:spTree>
    <p:extLst>
      <p:ext uri="{BB962C8B-B14F-4D97-AF65-F5344CB8AC3E}">
        <p14:creationId xmlns:p14="http://schemas.microsoft.com/office/powerpoint/2010/main" val="29692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par>
                                <p:cTn id="16" presetID="22" presetClass="entr" presetSubtype="8"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par>
                                <p:cTn id="27" presetID="22" presetClass="entr" presetSubtype="2"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right)">
                                      <p:cBhvr>
                                        <p:cTn id="29" dur="500"/>
                                        <p:tgtEl>
                                          <p:spTgt spid="31"/>
                                        </p:tgtEl>
                                      </p:cBhvr>
                                    </p:animEffect>
                                  </p:childTnLst>
                                </p:cTn>
                              </p:par>
                              <p:par>
                                <p:cTn id="30" presetID="22" presetClass="entr" presetSubtype="2"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500"/>
                                        <p:tgtEl>
                                          <p:spTgt spid="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right)">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6" grpId="0"/>
      <p:bldP spid="37" grpId="0"/>
      <p:bldP spid="38"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3934ECBC-5D60-4326-9243-4790835E8717}"/>
              </a:ext>
            </a:extLst>
          </p:cNvPr>
          <p:cNvSpPr/>
          <p:nvPr/>
        </p:nvSpPr>
        <p:spPr>
          <a:xfrm>
            <a:off x="0" y="1482811"/>
            <a:ext cx="12192000" cy="4611012"/>
          </a:xfrm>
          <a:prstGeom prst="rect">
            <a:avLst/>
          </a:prstGeom>
          <a:gradFill flip="none" rotWithShape="1">
            <a:gsLst>
              <a:gs pos="10000">
                <a:schemeClr val="accent1">
                  <a:lumMod val="40000"/>
                  <a:lumOff val="60000"/>
                </a:schemeClr>
              </a:gs>
              <a:gs pos="72000">
                <a:srgbClr val="8FA7BC"/>
              </a:gs>
              <a:gs pos="41000">
                <a:schemeClr val="tx2">
                  <a:lumMod val="60000"/>
                  <a:lumOff val="40000"/>
                </a:schemeClr>
              </a:gs>
              <a:gs pos="100000">
                <a:schemeClr val="bg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CuadroTexto 1">
            <a:extLst>
              <a:ext uri="{FF2B5EF4-FFF2-40B4-BE49-F238E27FC236}">
                <a16:creationId xmlns:a16="http://schemas.microsoft.com/office/drawing/2014/main" id="{8BB1B3F2-F1DD-425A-8293-340365BD3CA2}"/>
              </a:ext>
            </a:extLst>
          </p:cNvPr>
          <p:cNvSpPr txBox="1"/>
          <p:nvPr/>
        </p:nvSpPr>
        <p:spPr>
          <a:xfrm>
            <a:off x="202174" y="6439309"/>
            <a:ext cx="1802096"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badi" panose="020B0604020104020204" pitchFamily="34" charset="0"/>
                <a:ea typeface="Times New Roman" panose="02020603050405020304" pitchFamily="18" charset="0"/>
                <a:cs typeface="Times New Roman" panose="02020603050405020304" pitchFamily="18" charset="0"/>
              </a:rPr>
              <a:t>®Copyright. SYNKRON</a:t>
            </a:r>
            <a:endParaRPr kumimoji="0" lang="es-MX" sz="13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pic>
        <p:nvPicPr>
          <p:cNvPr id="10" name="Imagen 9" descr="Imagen que contiene imágenes prediseñadas&#10;&#10;Descripción generada automáticamente">
            <a:extLst>
              <a:ext uri="{FF2B5EF4-FFF2-40B4-BE49-F238E27FC236}">
                <a16:creationId xmlns:a16="http://schemas.microsoft.com/office/drawing/2014/main" id="{8AA48E96-03B7-4303-9565-82A3AA7FCFE3}"/>
              </a:ext>
            </a:extLst>
          </p:cNvPr>
          <p:cNvPicPr>
            <a:picLocks noChangeAspect="1"/>
          </p:cNvPicPr>
          <p:nvPr/>
        </p:nvPicPr>
        <p:blipFill>
          <a:blip r:embed="rId4"/>
          <a:stretch>
            <a:fillRect/>
          </a:stretch>
        </p:blipFill>
        <p:spPr>
          <a:xfrm>
            <a:off x="8945449" y="185321"/>
            <a:ext cx="3117701" cy="578856"/>
          </a:xfrm>
          <a:prstGeom prst="rect">
            <a:avLst/>
          </a:prstGeom>
        </p:spPr>
      </p:pic>
      <p:sp>
        <p:nvSpPr>
          <p:cNvPr id="11" name="CuadroTexto 1">
            <a:extLst>
              <a:ext uri="{FF2B5EF4-FFF2-40B4-BE49-F238E27FC236}">
                <a16:creationId xmlns:a16="http://schemas.microsoft.com/office/drawing/2014/main" id="{FA6A6C4D-77A9-42B8-9E94-8CF725599E53}"/>
              </a:ext>
            </a:extLst>
          </p:cNvPr>
          <p:cNvSpPr txBox="1"/>
          <p:nvPr/>
        </p:nvSpPr>
        <p:spPr>
          <a:xfrm>
            <a:off x="473274" y="6220678"/>
            <a:ext cx="113720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Fuente: Adaptive S&amp;OP is not just a meeting. Integrated Reconciliation, relevant changes and scenario planning. Alfonso Navarro, 2019.</a:t>
            </a:r>
            <a:endParaRPr kumimoji="0" lang="es-CO"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
            <a:extLst>
              <a:ext uri="{FF2B5EF4-FFF2-40B4-BE49-F238E27FC236}">
                <a16:creationId xmlns:a16="http://schemas.microsoft.com/office/drawing/2014/main" id="{6C282A9F-0D3F-4D7E-9E66-D0E7115C49A3}"/>
              </a:ext>
            </a:extLst>
          </p:cNvPr>
          <p:cNvSpPr txBox="1"/>
          <p:nvPr/>
        </p:nvSpPr>
        <p:spPr>
          <a:xfrm>
            <a:off x="8277726" y="810078"/>
            <a:ext cx="3785424"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3" name="Imagen 2">
            <a:extLst>
              <a:ext uri="{FF2B5EF4-FFF2-40B4-BE49-F238E27FC236}">
                <a16:creationId xmlns:a16="http://schemas.microsoft.com/office/drawing/2014/main" id="{40012CA8-A710-4A70-8ADB-0F8528C2DAB2}"/>
              </a:ext>
            </a:extLst>
          </p:cNvPr>
          <p:cNvPicPr>
            <a:picLocks noChangeAspect="1"/>
          </p:cNvPicPr>
          <p:nvPr/>
        </p:nvPicPr>
        <p:blipFill>
          <a:blip r:embed="rId5"/>
          <a:stretch>
            <a:fillRect/>
          </a:stretch>
        </p:blipFill>
        <p:spPr>
          <a:xfrm>
            <a:off x="173319" y="1524980"/>
            <a:ext cx="11845362" cy="4568842"/>
          </a:xfrm>
          <a:prstGeom prst="rect">
            <a:avLst/>
          </a:prstGeom>
        </p:spPr>
      </p:pic>
      <p:sp>
        <p:nvSpPr>
          <p:cNvPr id="16" name="Title 1">
            <a:extLst>
              <a:ext uri="{FF2B5EF4-FFF2-40B4-BE49-F238E27FC236}">
                <a16:creationId xmlns:a16="http://schemas.microsoft.com/office/drawing/2014/main" id="{8C07952B-8A3D-4AAC-8C71-7E7A2568BF8F}"/>
              </a:ext>
            </a:extLst>
          </p:cNvPr>
          <p:cNvSpPr txBox="1">
            <a:spLocks/>
          </p:cNvSpPr>
          <p:nvPr/>
        </p:nvSpPr>
        <p:spPr>
          <a:xfrm>
            <a:off x="1652337" y="238439"/>
            <a:ext cx="7138738" cy="7741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rPr>
              <a:t>IDENTIFICACIÓN DE CAMBIOS</a:t>
            </a:r>
            <a:endPar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2" name="Imagen 1" descr="Logotipo&#10;&#10;El contenido generado por IA puede ser incorrecto.">
            <a:extLst>
              <a:ext uri="{FF2B5EF4-FFF2-40B4-BE49-F238E27FC236}">
                <a16:creationId xmlns:a16="http://schemas.microsoft.com/office/drawing/2014/main" id="{15367663-3AA4-DBF5-AF67-41D0C3769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850" y="101569"/>
            <a:ext cx="1720022" cy="1047849"/>
          </a:xfrm>
          <a:prstGeom prst="rect">
            <a:avLst/>
          </a:prstGeom>
        </p:spPr>
      </p:pic>
    </p:spTree>
    <p:custDataLst>
      <p:tags r:id="rId1"/>
    </p:custDataLst>
    <p:extLst>
      <p:ext uri="{BB962C8B-B14F-4D97-AF65-F5344CB8AC3E}">
        <p14:creationId xmlns:p14="http://schemas.microsoft.com/office/powerpoint/2010/main" val="647783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65BF377D-0973-4A41-983A-1667BBB1E98A}"/>
              </a:ext>
            </a:extLst>
          </p:cNvPr>
          <p:cNvSpPr/>
          <p:nvPr/>
        </p:nvSpPr>
        <p:spPr>
          <a:xfrm>
            <a:off x="0" y="1482811"/>
            <a:ext cx="12192000" cy="4611012"/>
          </a:xfrm>
          <a:prstGeom prst="rect">
            <a:avLst/>
          </a:prstGeom>
          <a:gradFill flip="none" rotWithShape="1">
            <a:gsLst>
              <a:gs pos="10000">
                <a:schemeClr val="accent1">
                  <a:lumMod val="40000"/>
                  <a:lumOff val="60000"/>
                </a:schemeClr>
              </a:gs>
              <a:gs pos="72000">
                <a:srgbClr val="8FA7BC"/>
              </a:gs>
              <a:gs pos="41000">
                <a:schemeClr val="tx2">
                  <a:lumMod val="60000"/>
                  <a:lumOff val="40000"/>
                </a:schemeClr>
              </a:gs>
              <a:gs pos="100000">
                <a:schemeClr val="bg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n 9">
            <a:extLst>
              <a:ext uri="{FF2B5EF4-FFF2-40B4-BE49-F238E27FC236}">
                <a16:creationId xmlns:a16="http://schemas.microsoft.com/office/drawing/2014/main" id="{7C208730-DDF3-4BBA-8D18-2F95891DC17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718" y="2116506"/>
            <a:ext cx="10506563" cy="3977317"/>
          </a:xfrm>
          <a:prstGeom prst="rect">
            <a:avLst/>
          </a:prstGeom>
          <a:noFill/>
          <a:ln>
            <a:noFill/>
          </a:ln>
        </p:spPr>
      </p:pic>
      <p:pic>
        <p:nvPicPr>
          <p:cNvPr id="19" name="Imagen 18" descr="Imagen que contiene imágenes prediseñadas&#10;&#10;Descripción generada automáticamente">
            <a:extLst>
              <a:ext uri="{FF2B5EF4-FFF2-40B4-BE49-F238E27FC236}">
                <a16:creationId xmlns:a16="http://schemas.microsoft.com/office/drawing/2014/main" id="{26F3CA96-80D9-46B7-A21C-AED55FCA6141}"/>
              </a:ext>
            </a:extLst>
          </p:cNvPr>
          <p:cNvPicPr>
            <a:picLocks noChangeAspect="1"/>
          </p:cNvPicPr>
          <p:nvPr/>
        </p:nvPicPr>
        <p:blipFill>
          <a:blip r:embed="rId4"/>
          <a:stretch>
            <a:fillRect/>
          </a:stretch>
        </p:blipFill>
        <p:spPr>
          <a:xfrm>
            <a:off x="8945449" y="185321"/>
            <a:ext cx="3117701" cy="578856"/>
          </a:xfrm>
          <a:prstGeom prst="rect">
            <a:avLst/>
          </a:prstGeom>
        </p:spPr>
      </p:pic>
      <p:sp>
        <p:nvSpPr>
          <p:cNvPr id="20" name="CuadroTexto 1">
            <a:extLst>
              <a:ext uri="{FF2B5EF4-FFF2-40B4-BE49-F238E27FC236}">
                <a16:creationId xmlns:a16="http://schemas.microsoft.com/office/drawing/2014/main" id="{AB834B4E-4B8A-4A91-8CCE-DE1C154B0AE0}"/>
              </a:ext>
            </a:extLst>
          </p:cNvPr>
          <p:cNvSpPr txBox="1"/>
          <p:nvPr/>
        </p:nvSpPr>
        <p:spPr>
          <a:xfrm>
            <a:off x="473274" y="6220678"/>
            <a:ext cx="113720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Fuente: Adaptive S&amp;OP is not just a meeting. Integrated Reconciliation, relevant changes and scenario planning. Alfonso Navarro, 2019.</a:t>
            </a:r>
            <a:endParaRPr kumimoji="0" lang="es-CO"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1" name="CuadroTexto 1">
            <a:extLst>
              <a:ext uri="{FF2B5EF4-FFF2-40B4-BE49-F238E27FC236}">
                <a16:creationId xmlns:a16="http://schemas.microsoft.com/office/drawing/2014/main" id="{FE15C881-9803-4149-81DE-E26EB9586C54}"/>
              </a:ext>
            </a:extLst>
          </p:cNvPr>
          <p:cNvSpPr txBox="1"/>
          <p:nvPr/>
        </p:nvSpPr>
        <p:spPr>
          <a:xfrm>
            <a:off x="8277726" y="810078"/>
            <a:ext cx="3785424"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7" name="Title 1">
            <a:extLst>
              <a:ext uri="{FF2B5EF4-FFF2-40B4-BE49-F238E27FC236}">
                <a16:creationId xmlns:a16="http://schemas.microsoft.com/office/drawing/2014/main" id="{AA8103AB-3A1C-4EED-9161-6266990E20D6}"/>
              </a:ext>
            </a:extLst>
          </p:cNvPr>
          <p:cNvSpPr txBox="1">
            <a:spLocks/>
          </p:cNvSpPr>
          <p:nvPr/>
        </p:nvSpPr>
        <p:spPr>
          <a:xfrm>
            <a:off x="1652337" y="238439"/>
            <a:ext cx="7138738" cy="7741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rPr>
              <a:t>MATRIZ DE RELEVANCIA</a:t>
            </a:r>
            <a:endPar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2" name="Imagen 1" descr="Logotipo&#10;&#10;El contenido generado por IA puede ser incorrecto.">
            <a:extLst>
              <a:ext uri="{FF2B5EF4-FFF2-40B4-BE49-F238E27FC236}">
                <a16:creationId xmlns:a16="http://schemas.microsoft.com/office/drawing/2014/main" id="{90B3D11C-3446-61B9-CA01-B9DCCEAE13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850" y="101569"/>
            <a:ext cx="1720022" cy="1047849"/>
          </a:xfrm>
          <a:prstGeom prst="rect">
            <a:avLst/>
          </a:prstGeom>
        </p:spPr>
      </p:pic>
    </p:spTree>
    <p:custDataLst>
      <p:tags r:id="rId1"/>
    </p:custDataLst>
    <p:extLst>
      <p:ext uri="{BB962C8B-B14F-4D97-AF65-F5344CB8AC3E}">
        <p14:creationId xmlns:p14="http://schemas.microsoft.com/office/powerpoint/2010/main" val="3548544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0300BED-C69D-402A-BC84-C47648FBA62B}"/>
              </a:ext>
            </a:extLst>
          </p:cNvPr>
          <p:cNvSpPr/>
          <p:nvPr/>
        </p:nvSpPr>
        <p:spPr>
          <a:xfrm>
            <a:off x="0" y="1482811"/>
            <a:ext cx="12192000" cy="4611012"/>
          </a:xfrm>
          <a:prstGeom prst="rect">
            <a:avLst/>
          </a:prstGeom>
          <a:gradFill flip="none" rotWithShape="1">
            <a:gsLst>
              <a:gs pos="10000">
                <a:schemeClr val="accent1">
                  <a:lumMod val="40000"/>
                  <a:lumOff val="60000"/>
                </a:schemeClr>
              </a:gs>
              <a:gs pos="72000">
                <a:srgbClr val="8FA7BC"/>
              </a:gs>
              <a:gs pos="41000">
                <a:schemeClr val="tx2">
                  <a:lumMod val="60000"/>
                  <a:lumOff val="40000"/>
                </a:schemeClr>
              </a:gs>
              <a:gs pos="100000">
                <a:schemeClr val="bg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CuadroTexto 1">
            <a:extLst>
              <a:ext uri="{FF2B5EF4-FFF2-40B4-BE49-F238E27FC236}">
                <a16:creationId xmlns:a16="http://schemas.microsoft.com/office/drawing/2014/main" id="{8BB1B3F2-F1DD-425A-8293-340365BD3CA2}"/>
              </a:ext>
            </a:extLst>
          </p:cNvPr>
          <p:cNvSpPr txBox="1"/>
          <p:nvPr/>
        </p:nvSpPr>
        <p:spPr>
          <a:xfrm>
            <a:off x="202174" y="6439309"/>
            <a:ext cx="1802096"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badi" panose="020B0604020104020204" pitchFamily="34" charset="0"/>
                <a:ea typeface="Times New Roman" panose="02020603050405020304" pitchFamily="18" charset="0"/>
                <a:cs typeface="Times New Roman" panose="02020603050405020304" pitchFamily="18" charset="0"/>
              </a:rPr>
              <a:t>®Copyright. SYNKRON</a:t>
            </a:r>
            <a:endParaRPr kumimoji="0" lang="es-MX" sz="13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sp>
        <p:nvSpPr>
          <p:cNvPr id="12" name="CuadroTexto 1">
            <a:extLst>
              <a:ext uri="{FF2B5EF4-FFF2-40B4-BE49-F238E27FC236}">
                <a16:creationId xmlns:a16="http://schemas.microsoft.com/office/drawing/2014/main" id="{D75C93AF-61A4-4CF1-B60A-82056E1FE9FE}"/>
              </a:ext>
            </a:extLst>
          </p:cNvPr>
          <p:cNvSpPr txBox="1"/>
          <p:nvPr/>
        </p:nvSpPr>
        <p:spPr>
          <a:xfrm>
            <a:off x="2501575" y="6238301"/>
            <a:ext cx="67566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Fuente: Adaptive S&amp;OP. Ling, Richard &amp; Demand Driven Institute. </a:t>
            </a:r>
            <a:r>
              <a:rPr kumimoji="0" lang="es-CO" sz="18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2016</a:t>
            </a:r>
            <a:endParaRPr kumimoji="0" lang="es-CO"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descr="Imagen que contiene imágenes prediseñadas&#10;&#10;Descripción generada automáticamente">
            <a:extLst>
              <a:ext uri="{FF2B5EF4-FFF2-40B4-BE49-F238E27FC236}">
                <a16:creationId xmlns:a16="http://schemas.microsoft.com/office/drawing/2014/main" id="{4AFD79C2-8C6F-428A-A5C3-37F527323A26}"/>
              </a:ext>
            </a:extLst>
          </p:cNvPr>
          <p:cNvPicPr>
            <a:picLocks noChangeAspect="1"/>
          </p:cNvPicPr>
          <p:nvPr/>
        </p:nvPicPr>
        <p:blipFill>
          <a:blip r:embed="rId3"/>
          <a:stretch>
            <a:fillRect/>
          </a:stretch>
        </p:blipFill>
        <p:spPr>
          <a:xfrm>
            <a:off x="8945449" y="185321"/>
            <a:ext cx="3117701" cy="578856"/>
          </a:xfrm>
          <a:prstGeom prst="rect">
            <a:avLst/>
          </a:prstGeom>
        </p:spPr>
      </p:pic>
      <p:sp>
        <p:nvSpPr>
          <p:cNvPr id="18" name="CuadroTexto 1">
            <a:extLst>
              <a:ext uri="{FF2B5EF4-FFF2-40B4-BE49-F238E27FC236}">
                <a16:creationId xmlns:a16="http://schemas.microsoft.com/office/drawing/2014/main" id="{76FF0F11-F738-46CB-B65D-A82DFBBC2428}"/>
              </a:ext>
            </a:extLst>
          </p:cNvPr>
          <p:cNvSpPr txBox="1"/>
          <p:nvPr/>
        </p:nvSpPr>
        <p:spPr>
          <a:xfrm>
            <a:off x="8277726" y="810078"/>
            <a:ext cx="3785424"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“Building</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mn-ea"/>
                <a:cs typeface="Times New Roman" panose="02020603050405020304" pitchFamily="18" charset="0"/>
              </a:rPr>
              <a:t>your</a:t>
            </a:r>
            <a:r>
              <a:rPr kumimoji="0" lang="en-US" sz="1200" b="0" i="0" u="none" strike="noStrike" kern="1200" cap="none" spc="0" normalizeH="0" baseline="0" noProof="0" dirty="0">
                <a:ln>
                  <a:noFill/>
                </a:ln>
                <a:solidFill>
                  <a:srgbClr val="0070C0"/>
                </a:solidFill>
                <a:effectLst/>
                <a:uLnTx/>
                <a:uFillTx/>
                <a:latin typeface="Abadi Extra Light" panose="020B0204020104020204" pitchFamily="34" charset="0"/>
                <a:ea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Times New Roman" panose="02020603050405020304" pitchFamily="18" charset="0"/>
                <a:cs typeface="Arial" panose="020B0604020202020204" pitchFamily="34" charset="0"/>
              </a:rPr>
              <a:t>Digital Transformation</a:t>
            </a:r>
            <a:r>
              <a:rPr kumimoji="0" lang="en-US" sz="1200" b="0" i="0" u="none" strike="noStrike" kern="1200" cap="none" spc="0" normalizeH="0" baseline="0" noProof="0" dirty="0">
                <a:ln>
                  <a:noFill/>
                </a:ln>
                <a:solidFill>
                  <a:srgbClr val="000000"/>
                </a:solidFill>
                <a:effectLst/>
                <a:uLnTx/>
                <a:uFillTx/>
                <a:latin typeface="Abadi" panose="020B0604020104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70C0"/>
                </a:solidFill>
                <a:effectLst/>
                <a:uLnTx/>
                <a:uFillTx/>
                <a:latin typeface="Abadi" panose="020B0604020104020204" pitchFamily="34" charset="0"/>
                <a:ea typeface="Times New Roman" panose="02020603050405020304" pitchFamily="18" charset="0"/>
                <a:cs typeface="Times New Roman" panose="02020603050405020304" pitchFamily="18" charset="0"/>
              </a:rPr>
              <a:t>Path”®</a:t>
            </a:r>
            <a:endParaRPr kumimoji="0" lang="es-MX"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0" name="Title 1">
            <a:extLst>
              <a:ext uri="{FF2B5EF4-FFF2-40B4-BE49-F238E27FC236}">
                <a16:creationId xmlns:a16="http://schemas.microsoft.com/office/drawing/2014/main" id="{9682827B-C123-4C9A-8699-AE741DA34486}"/>
              </a:ext>
            </a:extLst>
          </p:cNvPr>
          <p:cNvSpPr txBox="1">
            <a:spLocks/>
          </p:cNvSpPr>
          <p:nvPr/>
        </p:nvSpPr>
        <p:spPr>
          <a:xfrm>
            <a:off x="1652337" y="238439"/>
            <a:ext cx="7138738" cy="7741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rPr>
              <a:t>DEFINICION DE ESCENARIOS</a:t>
            </a:r>
            <a:endPar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3" name="Imagen 2">
            <a:extLst>
              <a:ext uri="{FF2B5EF4-FFF2-40B4-BE49-F238E27FC236}">
                <a16:creationId xmlns:a16="http://schemas.microsoft.com/office/drawing/2014/main" id="{3474E842-3560-458A-90D7-1614C940AEB1}"/>
              </a:ext>
            </a:extLst>
          </p:cNvPr>
          <p:cNvPicPr>
            <a:picLocks noChangeAspect="1"/>
          </p:cNvPicPr>
          <p:nvPr/>
        </p:nvPicPr>
        <p:blipFill>
          <a:blip r:embed="rId4"/>
          <a:stretch>
            <a:fillRect/>
          </a:stretch>
        </p:blipFill>
        <p:spPr>
          <a:xfrm>
            <a:off x="826873" y="1731184"/>
            <a:ext cx="10538254" cy="4221780"/>
          </a:xfrm>
          <a:prstGeom prst="rect">
            <a:avLst/>
          </a:prstGeom>
        </p:spPr>
      </p:pic>
      <p:pic>
        <p:nvPicPr>
          <p:cNvPr id="2" name="Imagen 1" descr="Logotipo&#10;&#10;El contenido generado por IA puede ser incorrecto.">
            <a:extLst>
              <a:ext uri="{FF2B5EF4-FFF2-40B4-BE49-F238E27FC236}">
                <a16:creationId xmlns:a16="http://schemas.microsoft.com/office/drawing/2014/main" id="{0FBD684B-0FDC-A99D-10F9-4BA25D61A8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850" y="101569"/>
            <a:ext cx="1720022" cy="1047849"/>
          </a:xfrm>
          <a:prstGeom prst="rect">
            <a:avLst/>
          </a:prstGeom>
        </p:spPr>
      </p:pic>
    </p:spTree>
    <p:custDataLst>
      <p:tags r:id="rId1"/>
    </p:custDataLst>
    <p:extLst>
      <p:ext uri="{BB962C8B-B14F-4D97-AF65-F5344CB8AC3E}">
        <p14:creationId xmlns:p14="http://schemas.microsoft.com/office/powerpoint/2010/main" val="2174789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2B572398-70DC-46FF-A08D-5F93D2118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74"/>
            <a:ext cx="12192000" cy="5728554"/>
          </a:xfrm>
          <a:prstGeom prst="rect">
            <a:avLst/>
          </a:prstGeom>
        </p:spPr>
      </p:pic>
      <p:sp>
        <p:nvSpPr>
          <p:cNvPr id="15" name="Rectángulo 14">
            <a:extLst>
              <a:ext uri="{FF2B5EF4-FFF2-40B4-BE49-F238E27FC236}">
                <a16:creationId xmlns:a16="http://schemas.microsoft.com/office/drawing/2014/main" id="{0A0ADDD6-691F-401C-97E0-E97B81CD257D}"/>
              </a:ext>
            </a:extLst>
          </p:cNvPr>
          <p:cNvSpPr/>
          <p:nvPr/>
        </p:nvSpPr>
        <p:spPr>
          <a:xfrm>
            <a:off x="0" y="2166619"/>
            <a:ext cx="12192000" cy="2735581"/>
          </a:xfrm>
          <a:prstGeom prst="rect">
            <a:avLst/>
          </a:prstGeom>
          <a:solidFill>
            <a:srgbClr val="00206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560"/>
              </a:lnSpc>
            </a:pPr>
            <a:r>
              <a:rPr lang="es-MX" sz="8000" b="1" dirty="0">
                <a:solidFill>
                  <a:srgbClr val="FFFF00"/>
                </a:solidFill>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GRACIAS!</a:t>
            </a:r>
          </a:p>
          <a:p>
            <a:pPr algn="ctr"/>
            <a:r>
              <a:rPr lang="es-MX" sz="3600" dirty="0">
                <a:solidFill>
                  <a:schemeClr val="bg1"/>
                </a:solidFill>
                <a:latin typeface="Arial" panose="020B0604020202020204" pitchFamily="34" charset="0"/>
                <a:cs typeface="Arial" panose="020B0604020202020204" pitchFamily="34" charset="0"/>
              </a:rPr>
              <a:t>director@k2sol.co	      +573008151499</a:t>
            </a:r>
          </a:p>
          <a:p>
            <a:pPr algn="ctr"/>
            <a:endParaRPr lang="es-MX" sz="1200" dirty="0">
              <a:solidFill>
                <a:schemeClr val="bg1"/>
              </a:solidFill>
              <a:latin typeface="Arial" panose="020B0604020202020204" pitchFamily="34" charset="0"/>
              <a:cs typeface="Arial" panose="020B0604020202020204" pitchFamily="34" charset="0"/>
            </a:endParaRPr>
          </a:p>
          <a:p>
            <a:pPr algn="ctr"/>
            <a:r>
              <a:rPr lang="es-CO" sz="2800" dirty="0">
                <a:solidFill>
                  <a:schemeClr val="bg1"/>
                </a:solidFill>
                <a:latin typeface="Arial" panose="020B0604020202020204" pitchFamily="34" charset="0"/>
              </a:rPr>
              <a:t>www.linkedin.com/in/alfonsonavarro</a:t>
            </a:r>
            <a:endParaRPr lang="es-CO" sz="2800" i="0" dirty="0">
              <a:solidFill>
                <a:schemeClr val="bg1"/>
              </a:solidFill>
              <a:effectLst/>
              <a:latin typeface="Arial" panose="020B0604020202020204" pitchFamily="34" charset="0"/>
            </a:endParaRPr>
          </a:p>
        </p:txBody>
      </p:sp>
      <p:sp>
        <p:nvSpPr>
          <p:cNvPr id="8" name="Rectángulo 7">
            <a:extLst>
              <a:ext uri="{FF2B5EF4-FFF2-40B4-BE49-F238E27FC236}">
                <a16:creationId xmlns:a16="http://schemas.microsoft.com/office/drawing/2014/main" id="{03437591-1AD7-41DE-8759-F1FC8E250021}"/>
              </a:ext>
            </a:extLst>
          </p:cNvPr>
          <p:cNvSpPr/>
          <p:nvPr/>
        </p:nvSpPr>
        <p:spPr>
          <a:xfrm>
            <a:off x="0" y="5566611"/>
            <a:ext cx="12192000" cy="13234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Picture 2" descr="Image result for Demand dRiven institute affiliate">
            <a:extLst>
              <a:ext uri="{FF2B5EF4-FFF2-40B4-BE49-F238E27FC236}">
                <a16:creationId xmlns:a16="http://schemas.microsoft.com/office/drawing/2014/main" id="{FC3B2B0E-8568-497E-9346-0B16626E71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5087" y="5822419"/>
            <a:ext cx="1815650" cy="1045008"/>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8F6207E2-38E6-44D8-B58A-4EA092500595}"/>
              </a:ext>
            </a:extLst>
          </p:cNvPr>
          <p:cNvSpPr txBox="1"/>
          <p:nvPr/>
        </p:nvSpPr>
        <p:spPr>
          <a:xfrm>
            <a:off x="3730737" y="5935959"/>
            <a:ext cx="4352308" cy="584775"/>
          </a:xfrm>
          <a:prstGeom prst="rect">
            <a:avLst/>
          </a:prstGeom>
          <a:noFill/>
        </p:spPr>
        <p:txBody>
          <a:bodyPr wrap="square" rtlCol="0">
            <a:spAutoFit/>
          </a:bodyPr>
          <a:lstStyle/>
          <a:p>
            <a:pPr algn="ctr"/>
            <a:r>
              <a:rPr lang="es-MX" sz="3200" dirty="0">
                <a:solidFill>
                  <a:schemeClr val="accent5">
                    <a:lumMod val="75000"/>
                  </a:schemeClr>
                </a:solidFill>
              </a:rPr>
              <a:t>www.k2sol.co</a:t>
            </a:r>
          </a:p>
        </p:txBody>
      </p:sp>
      <p:pic>
        <p:nvPicPr>
          <p:cNvPr id="1028" name="Picture 4" descr="LinkedIn accused of chilling access to information online – Naked Security">
            <a:extLst>
              <a:ext uri="{FF2B5EF4-FFF2-40B4-BE49-F238E27FC236}">
                <a16:creationId xmlns:a16="http://schemas.microsoft.com/office/drawing/2014/main" id="{C878B6C8-68C0-471D-A2D0-989F5A869BC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259" t="11999" r="29849" b="11569"/>
          <a:stretch/>
        </p:blipFill>
        <p:spPr bwMode="auto">
          <a:xfrm>
            <a:off x="2670363" y="4340307"/>
            <a:ext cx="476169" cy="4764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atsapp logo phone icon Royalty Free Vector Image">
            <a:extLst>
              <a:ext uri="{FF2B5EF4-FFF2-40B4-BE49-F238E27FC236}">
                <a16:creationId xmlns:a16="http://schemas.microsoft.com/office/drawing/2014/main" id="{CF3AD18C-97CA-48EB-A05D-DE42F8380DA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067" t="26129" r="26623" b="33864"/>
          <a:stretch/>
        </p:blipFill>
        <p:spPr bwMode="auto">
          <a:xfrm>
            <a:off x="6382212" y="3614471"/>
            <a:ext cx="658007" cy="58781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descr="Icono&#10;&#10;Descripción generada automáticamente">
            <a:extLst>
              <a:ext uri="{FF2B5EF4-FFF2-40B4-BE49-F238E27FC236}">
                <a16:creationId xmlns:a16="http://schemas.microsoft.com/office/drawing/2014/main" id="{4E35D378-C1B5-28F1-EFE9-7860C64B2957}"/>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04883" y="3576779"/>
            <a:ext cx="668641" cy="668641"/>
          </a:xfrm>
          <a:prstGeom prst="rect">
            <a:avLst/>
          </a:prstGeom>
        </p:spPr>
      </p:pic>
      <p:pic>
        <p:nvPicPr>
          <p:cNvPr id="5" name="Imagen 4" descr="Imagen que contiene imágenes prediseñadas&#10;&#10;Descripción generada automáticamente">
            <a:extLst>
              <a:ext uri="{FF2B5EF4-FFF2-40B4-BE49-F238E27FC236}">
                <a16:creationId xmlns:a16="http://schemas.microsoft.com/office/drawing/2014/main" id="{23A2E727-6ADD-2D99-32BF-538222EBFA51}"/>
              </a:ext>
            </a:extLst>
          </p:cNvPr>
          <p:cNvPicPr>
            <a:picLocks noChangeAspect="1"/>
          </p:cNvPicPr>
          <p:nvPr/>
        </p:nvPicPr>
        <p:blipFill>
          <a:blip r:embed="rId9"/>
          <a:stretch>
            <a:fillRect/>
          </a:stretch>
        </p:blipFill>
        <p:spPr>
          <a:xfrm>
            <a:off x="8083045" y="5816535"/>
            <a:ext cx="3873941" cy="719266"/>
          </a:xfrm>
          <a:prstGeom prst="rect">
            <a:avLst/>
          </a:prstGeom>
        </p:spPr>
      </p:pic>
      <p:sp>
        <p:nvSpPr>
          <p:cNvPr id="6" name="CuadroTexto 1">
            <a:extLst>
              <a:ext uri="{FF2B5EF4-FFF2-40B4-BE49-F238E27FC236}">
                <a16:creationId xmlns:a16="http://schemas.microsoft.com/office/drawing/2014/main" id="{E17D2E4E-9AFA-4A5B-06F0-EE147FC5064A}"/>
              </a:ext>
            </a:extLst>
          </p:cNvPr>
          <p:cNvSpPr txBox="1"/>
          <p:nvPr/>
        </p:nvSpPr>
        <p:spPr>
          <a:xfrm>
            <a:off x="7878485" y="6464639"/>
            <a:ext cx="4163429" cy="338554"/>
          </a:xfrm>
          <a:prstGeom prst="rect">
            <a:avLst/>
          </a:prstGeom>
          <a:noFill/>
        </p:spPr>
        <p:txBody>
          <a:bodyPr wrap="square" rtlCol="0">
            <a:spAutoFit/>
          </a:bodyPr>
          <a:lstStyle/>
          <a:p>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“Building</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70C0"/>
                </a:solidFill>
                <a:latin typeface="Abadi" panose="020B0604020104020204" pitchFamily="34" charset="0"/>
                <a:cs typeface="Times New Roman" panose="02020603050405020304" pitchFamily="18" charset="0"/>
              </a:rPr>
              <a:t>your</a:t>
            </a:r>
            <a:r>
              <a:rPr lang="en-US" sz="1600" dirty="0">
                <a:solidFill>
                  <a:srgbClr val="0070C0"/>
                </a:solidFill>
                <a:latin typeface="Abadi Extra Light" panose="020B0204020104020204" pitchFamily="34" charset="0"/>
                <a:ea typeface="Times New Roman" panose="02020603050405020304" pitchFamily="18" charset="0"/>
                <a:cs typeface="Times New Roman" panose="02020603050405020304" pitchFamily="18" charset="0"/>
              </a:rPr>
              <a:t> </a:t>
            </a:r>
            <a:r>
              <a:rPr lang="en-US" sz="1600" dirty="0">
                <a:solidFill>
                  <a:srgbClr val="000000"/>
                </a:solidFill>
                <a:latin typeface="Abadi" panose="020B0604020104020204" pitchFamily="34" charset="0"/>
                <a:ea typeface="Times New Roman" panose="02020603050405020304" pitchFamily="18" charset="0"/>
                <a:cs typeface="Arial" panose="020B0604020202020204" pitchFamily="34" charset="0"/>
              </a:rPr>
              <a:t>Digital Transformation</a:t>
            </a:r>
            <a:r>
              <a:rPr lang="en-US" sz="1600" dirty="0">
                <a:solidFill>
                  <a:srgbClr val="000000"/>
                </a:solidFill>
                <a:latin typeface="Abadi" panose="020B0604020104020204" pitchFamily="34" charset="0"/>
                <a:cs typeface="Arial" panose="020B0604020202020204" pitchFamily="34" charset="0"/>
              </a:rPr>
              <a:t> </a:t>
            </a:r>
            <a:r>
              <a:rPr lang="en-US" sz="1600" dirty="0">
                <a:solidFill>
                  <a:srgbClr val="0070C0"/>
                </a:solidFill>
                <a:latin typeface="Abadi" panose="020B0604020104020204" pitchFamily="34" charset="0"/>
                <a:ea typeface="Times New Roman" panose="02020603050405020304" pitchFamily="18" charset="0"/>
                <a:cs typeface="Times New Roman" panose="02020603050405020304" pitchFamily="18" charset="0"/>
              </a:rPr>
              <a:t>Path”®</a:t>
            </a:r>
            <a:endParaRPr lang="es-MX" sz="1600" dirty="0">
              <a:latin typeface="Times New Roman" panose="02020603050405020304" pitchFamily="18" charset="0"/>
              <a:ea typeface="Times New Roman" panose="02020603050405020304" pitchFamily="18" charset="0"/>
            </a:endParaRPr>
          </a:p>
        </p:txBody>
      </p:sp>
      <p:pic>
        <p:nvPicPr>
          <p:cNvPr id="2" name="Imagen 1" descr="Logotipo&#10;&#10;El contenido generado por IA puede ser incorrecto.">
            <a:extLst>
              <a:ext uri="{FF2B5EF4-FFF2-40B4-BE49-F238E27FC236}">
                <a16:creationId xmlns:a16="http://schemas.microsoft.com/office/drawing/2014/main" id="{5E4DD562-FE76-743F-5DED-9CDDCCDA124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3707" y="5795971"/>
            <a:ext cx="1815650" cy="1106106"/>
          </a:xfrm>
          <a:prstGeom prst="rect">
            <a:avLst/>
          </a:prstGeom>
        </p:spPr>
      </p:pic>
    </p:spTree>
    <p:extLst>
      <p:ext uri="{BB962C8B-B14F-4D97-AF65-F5344CB8AC3E}">
        <p14:creationId xmlns:p14="http://schemas.microsoft.com/office/powerpoint/2010/main" val="16405946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10488</TotalTime>
  <Words>3981</Words>
  <Application>Microsoft Office PowerPoint</Application>
  <PresentationFormat>Panorámica</PresentationFormat>
  <Paragraphs>346</Paragraphs>
  <Slides>27</Slides>
  <Notes>18</Notes>
  <HiddenSlides>0</HiddenSlides>
  <MMClips>0</MMClips>
  <ScaleCrop>false</ScaleCrop>
  <HeadingPairs>
    <vt:vector size="6" baseType="variant">
      <vt:variant>
        <vt:lpstr>Fuentes usadas</vt:lpstr>
      </vt:variant>
      <vt:variant>
        <vt:i4>12</vt:i4>
      </vt:variant>
      <vt:variant>
        <vt:lpstr>Tema</vt:lpstr>
      </vt:variant>
      <vt:variant>
        <vt:i4>6</vt:i4>
      </vt:variant>
      <vt:variant>
        <vt:lpstr>Títulos de diapositiva</vt:lpstr>
      </vt:variant>
      <vt:variant>
        <vt:i4>27</vt:i4>
      </vt:variant>
    </vt:vector>
  </HeadingPairs>
  <TitlesOfParts>
    <vt:vector size="45" baseType="lpstr">
      <vt:lpstr>Abadi</vt:lpstr>
      <vt:lpstr>Abadi Extra Light</vt:lpstr>
      <vt:lpstr>Aparajita</vt:lpstr>
      <vt:lpstr>Arial</vt:lpstr>
      <vt:lpstr>Calibri</vt:lpstr>
      <vt:lpstr>Calibri Light</vt:lpstr>
      <vt:lpstr>Cordia New</vt:lpstr>
      <vt:lpstr>DIN</vt:lpstr>
      <vt:lpstr>DIN LightAlternate</vt:lpstr>
      <vt:lpstr>Times New Roman</vt:lpstr>
      <vt:lpstr>Trebuchet MS</vt:lpstr>
      <vt:lpstr>Wingdings</vt:lpstr>
      <vt:lpstr>Tema de Office</vt:lpstr>
      <vt:lpstr>Default Design</vt:lpstr>
      <vt:lpstr>1_Default Design</vt:lpstr>
      <vt:lpstr>1_Tema de Office</vt:lpstr>
      <vt:lpstr>2_Tema de Office</vt:lpstr>
      <vt:lpstr>2_Default Design</vt:lpstr>
      <vt:lpstr>Presentación de PowerPoint</vt:lpstr>
      <vt:lpstr>Presentación de PowerPoint</vt:lpstr>
      <vt:lpstr>Presentación de PowerPoint</vt:lpstr>
      <vt:lpstr>Estamos haciendo bien la tarea?</vt:lpstr>
      <vt:lpstr>Presentación de PowerPoint</vt:lpstr>
      <vt:lpstr>El juego ha cambiado </vt:lpstr>
      <vt:lpstr>Presentación de PowerPoint</vt:lpstr>
      <vt:lpstr>Presentación de PowerPoint</vt:lpstr>
      <vt:lpstr>VOLATILIDAD E INCERTIDUMBRE EN LA DEMANDA?</vt:lpstr>
      <vt:lpstr>Un componente clave de la sostenibilidad: La Resiliencia</vt:lpstr>
      <vt:lpstr>Una analogía: los Signos Vitales Humanos</vt:lpstr>
      <vt:lpstr>Monitorear y Mantener los ”SIGNOS VITALES" Organizacionales</vt:lpstr>
      <vt:lpstr>¿Cual escenario es mas saludable?</vt:lpstr>
      <vt:lpstr>EL CICLO DE ADAPTACION: Adaptive Complex Systems (CAS)</vt:lpstr>
      <vt:lpstr>EL CICLO DE ADAPTACION: Adaptive Complex Systems (CAS)</vt:lpstr>
      <vt:lpstr>Presentación de PowerPoint</vt:lpstr>
      <vt:lpstr>LA INFORMACION RELEVANTE GUIA AL ROI</vt:lpstr>
      <vt:lpstr>COMO IDENTIFICAR OPORTUNAMENTE LOS CAMBIOS RELEVANTES?</vt:lpstr>
      <vt:lpstr>Riesgos globales relevantes</vt:lpstr>
      <vt:lpstr>Riesgos globales relevantes</vt:lpstr>
      <vt:lpstr>Riesgos globales relevantes</vt:lpstr>
      <vt:lpstr>Riesgos globales relevantes</vt:lpstr>
      <vt:lpstr>EL CICLO DE ADAPTACION: Adaptive Complex Systems (CAS)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CEEOGerencia</dc:creator>
  <cp:lastModifiedBy>Alfonso Navarro Bustamante</cp:lastModifiedBy>
  <cp:revision>364</cp:revision>
  <dcterms:created xsi:type="dcterms:W3CDTF">2017-02-09T18:18:08Z</dcterms:created>
  <dcterms:modified xsi:type="dcterms:W3CDTF">2026-04-14T13:11:52Z</dcterms:modified>
</cp:coreProperties>
</file>